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7" r:id="rId4"/>
    <p:sldId id="288" r:id="rId5"/>
    <p:sldId id="258" r:id="rId6"/>
    <p:sldId id="259" r:id="rId7"/>
    <p:sldId id="295" r:id="rId8"/>
    <p:sldId id="314" r:id="rId9"/>
    <p:sldId id="316" r:id="rId10"/>
    <p:sldId id="317" r:id="rId11"/>
    <p:sldId id="318" r:id="rId12"/>
    <p:sldId id="319" r:id="rId13"/>
    <p:sldId id="322" r:id="rId14"/>
    <p:sldId id="320" r:id="rId15"/>
    <p:sldId id="323" r:id="rId16"/>
    <p:sldId id="324" r:id="rId17"/>
    <p:sldId id="321" r:id="rId18"/>
    <p:sldId id="325" r:id="rId19"/>
    <p:sldId id="326" r:id="rId20"/>
    <p:sldId id="327" r:id="rId21"/>
    <p:sldId id="260" r:id="rId22"/>
    <p:sldId id="262" r:id="rId23"/>
    <p:sldId id="264" r:id="rId24"/>
    <p:sldId id="265" r:id="rId25"/>
    <p:sldId id="266" r:id="rId26"/>
    <p:sldId id="267" r:id="rId27"/>
    <p:sldId id="270" r:id="rId28"/>
    <p:sldId id="328" r:id="rId29"/>
    <p:sldId id="329" r:id="rId30"/>
    <p:sldId id="330" r:id="rId31"/>
    <p:sldId id="271" r:id="rId32"/>
    <p:sldId id="274" r:id="rId33"/>
    <p:sldId id="289" r:id="rId34"/>
    <p:sldId id="275" r:id="rId35"/>
    <p:sldId id="294"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8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8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8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8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4E004E"/>
    <a:srgbClr val="333399"/>
    <a:srgbClr val="C2DED7"/>
    <a:srgbClr val="FFFF00"/>
    <a:srgbClr val="FF99FF"/>
    <a:srgbClr val="66FFFF"/>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15552" autoAdjust="0"/>
    <p:restoredTop sz="94619" autoAdjust="0"/>
  </p:normalViewPr>
  <p:slideViewPr>
    <p:cSldViewPr>
      <p:cViewPr>
        <p:scale>
          <a:sx n="66" d="100"/>
          <a:sy n="66" d="100"/>
        </p:scale>
        <p:origin x="-1014" y="-21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6413"/>
            <a:chOff x="0" y="0"/>
            <a:chExt cx="5760" cy="4319"/>
          </a:xfrm>
        </p:grpSpPr>
        <p:sp>
          <p:nvSpPr>
            <p:cNvPr id="5" name="Freeform 3"/>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 name="Freeform 4"/>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 name="Freeform 5"/>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 name="Freeform 6"/>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7"/>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0" name="Freeform 8"/>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 name="Freeform 9"/>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10"/>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 name="Freeform 11"/>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2"/>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 name="Freeform 13"/>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14"/>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 name="Freeform 15"/>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6"/>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 name="Freeform 17"/>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 name="Freeform 18"/>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 name="Freeform 19"/>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0"/>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 name="Freeform 21"/>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22"/>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 name="Freeform 23"/>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26" name="Freeform 24"/>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 name="Freeform 25"/>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26"/>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9" name="Freeform 27"/>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0" name="Freeform 28"/>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29"/>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2" name="Freeform 30"/>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31"/>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4" name="Freeform 32"/>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5" name="Freeform 33"/>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6" name="Freeform 34"/>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7" name="Freeform 35"/>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8" name="Freeform 36"/>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9" name="Freeform 37"/>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Freeform 38"/>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41" name="Group 39"/>
            <p:cNvGrpSpPr/>
            <p:nvPr userDrawn="1"/>
          </p:nvGrpSpPr>
          <p:grpSpPr bwMode="auto">
            <a:xfrm>
              <a:off x="0" y="1632"/>
              <a:ext cx="5758" cy="1858"/>
              <a:chOff x="0" y="1632"/>
              <a:chExt cx="5758" cy="1858"/>
            </a:xfrm>
          </p:grpSpPr>
          <p:sp>
            <p:nvSpPr>
              <p:cNvPr id="42" name="Freeform 40"/>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3" name="Freeform 41"/>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sp>
        <p:nvSpPr>
          <p:cNvPr id="176170" name="Rectangle 42"/>
          <p:cNvSpPr>
            <a:spLocks noGrp="1" noChangeArrowheads="1"/>
          </p:cNvSpPr>
          <p:nvPr>
            <p:ph type="ctrTitle" sz="quarter"/>
          </p:nvPr>
        </p:nvSpPr>
        <p:spPr>
          <a:xfrm>
            <a:off x="457200" y="1600200"/>
            <a:ext cx="8229600" cy="1828800"/>
          </a:xfrm>
        </p:spPr>
        <p:txBody>
          <a:bodyPr/>
          <a:lstStyle>
            <a:lvl1pPr>
              <a:defRPr sz="4800"/>
            </a:lvl1pPr>
          </a:lstStyle>
          <a:p>
            <a:pPr lvl="0"/>
            <a:r>
              <a:rPr lang="zh-CN" altLang="en-US" noProof="0" smtClean="0"/>
              <a:t>单击此处编辑母版标题样式</a:t>
            </a:r>
            <a:endParaRPr lang="zh-CN" altLang="en-US" noProof="0" smtClean="0"/>
          </a:p>
        </p:txBody>
      </p:sp>
      <p:sp>
        <p:nvSpPr>
          <p:cNvPr id="176171"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pPr lvl="0"/>
            <a:r>
              <a:rPr lang="zh-CN" altLang="en-US" noProof="0" smtClean="0"/>
              <a:t>单击此处编辑母版副标题样式</a:t>
            </a:r>
            <a:endParaRPr lang="zh-CN" altLang="en-US" noProof="0" smtClean="0"/>
          </a:p>
        </p:txBody>
      </p:sp>
      <p:sp>
        <p:nvSpPr>
          <p:cNvPr id="44" name="Rectangle 44"/>
          <p:cNvSpPr>
            <a:spLocks noGrp="1" noChangeArrowheads="1"/>
          </p:cNvSpPr>
          <p:nvPr>
            <p:ph type="dt" sz="quarter" idx="10"/>
          </p:nvPr>
        </p:nvSpPr>
        <p:spPr/>
        <p:txBody>
          <a:bodyPr/>
          <a:lstStyle>
            <a:lvl1pPr>
              <a:defRPr smtClean="0"/>
            </a:lvl1pPr>
          </a:lstStyle>
          <a:p>
            <a:pPr>
              <a:defRPr/>
            </a:pPr>
            <a:endParaRPr lang="en-US" altLang="zh-CN"/>
          </a:p>
        </p:txBody>
      </p:sp>
      <p:sp>
        <p:nvSpPr>
          <p:cNvPr id="45" name="Rectangle 45"/>
          <p:cNvSpPr>
            <a:spLocks noGrp="1" noChangeArrowheads="1"/>
          </p:cNvSpPr>
          <p:nvPr>
            <p:ph type="ftr" sz="quarter" idx="11"/>
          </p:nvPr>
        </p:nvSpPr>
        <p:spPr/>
        <p:txBody>
          <a:bodyPr/>
          <a:lstStyle>
            <a:lvl1pPr>
              <a:defRPr smtClean="0"/>
            </a:lvl1pPr>
          </a:lstStyle>
          <a:p>
            <a:pPr>
              <a:defRPr/>
            </a:pPr>
            <a:endParaRPr lang="en-US" altLang="zh-CN"/>
          </a:p>
        </p:txBody>
      </p:sp>
      <p:sp>
        <p:nvSpPr>
          <p:cNvPr id="46" name="Rectangle 46"/>
          <p:cNvSpPr>
            <a:spLocks noGrp="1" noChangeArrowheads="1"/>
          </p:cNvSpPr>
          <p:nvPr>
            <p:ph type="sldNum" sz="quarter" idx="12"/>
          </p:nvPr>
        </p:nvSpPr>
        <p:spPr/>
        <p:txBody>
          <a:bodyPr/>
          <a:lstStyle>
            <a:lvl1pPr>
              <a:defRPr smtClean="0"/>
            </a:lvl1pPr>
          </a:lstStyle>
          <a:p>
            <a:pPr>
              <a:defRPr/>
            </a:pPr>
            <a:fld id="{0D1F9F6B-15CD-486B-B4F5-FCB2F7E2456B}" type="slidenum">
              <a:rPr lang="zh-CN" altLang="en-US"/>
            </a:fld>
            <a:endParaRPr lang="en-US" altLang="zh-CN"/>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4"/>
          <p:cNvSpPr>
            <a:spLocks noGrp="1" noChangeArrowheads="1"/>
          </p:cNvSpPr>
          <p:nvPr>
            <p:ph type="dt" sz="half" idx="10"/>
          </p:nvPr>
        </p:nvSpPr>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p:txBody>
          <a:bodyPr/>
          <a:lstStyle>
            <a:lvl1pPr>
              <a:defRPr/>
            </a:lvl1pPr>
          </a:lstStyle>
          <a:p>
            <a:pPr>
              <a:defRPr/>
            </a:pPr>
            <a:fld id="{96E328FA-A08F-4FB9-A7F5-298DBDC0B863}" type="slidenum">
              <a:rPr lang="zh-CN" altLang="en-US"/>
            </a:fld>
            <a:endParaRPr lang="en-US" altLang="zh-CN"/>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4"/>
          <p:cNvSpPr>
            <a:spLocks noGrp="1" noChangeArrowheads="1"/>
          </p:cNvSpPr>
          <p:nvPr>
            <p:ph type="dt" sz="half" idx="10"/>
          </p:nvPr>
        </p:nvSpPr>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p:txBody>
          <a:bodyPr/>
          <a:lstStyle>
            <a:lvl1pPr>
              <a:defRPr/>
            </a:lvl1pPr>
          </a:lstStyle>
          <a:p>
            <a:pPr>
              <a:defRPr/>
            </a:pPr>
            <a:fld id="{7DE387A6-0D49-4BE2-9497-0B8275B63700}" type="slidenum">
              <a:rPr lang="zh-CN" altLang="en-US"/>
            </a:fld>
            <a:endParaRPr lang="en-US" altLang="zh-CN"/>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4"/>
          <p:cNvSpPr>
            <a:spLocks noGrp="1" noChangeArrowheads="1"/>
          </p:cNvSpPr>
          <p:nvPr>
            <p:ph type="dt" sz="half" idx="10"/>
          </p:nvPr>
        </p:nvSpPr>
        <p:spPr/>
        <p:txBody>
          <a:bodyPr/>
          <a:lstStyle>
            <a:lvl1pPr>
              <a:defRPr/>
            </a:lvl1pPr>
          </a:lstStyle>
          <a:p>
            <a:pPr>
              <a:defRPr/>
            </a:pPr>
            <a:endParaRPr lang="en-US" altLang="zh-CN"/>
          </a:p>
        </p:txBody>
      </p:sp>
      <p:sp>
        <p:nvSpPr>
          <p:cNvPr id="7" name="Rectangle 45"/>
          <p:cNvSpPr>
            <a:spLocks noGrp="1" noChangeArrowheads="1"/>
          </p:cNvSpPr>
          <p:nvPr>
            <p:ph type="ftr" sz="quarter" idx="11"/>
          </p:nvPr>
        </p:nvSpPr>
        <p:spPr/>
        <p:txBody>
          <a:bodyPr/>
          <a:lstStyle>
            <a:lvl1pPr>
              <a:defRPr/>
            </a:lvl1pPr>
          </a:lstStyle>
          <a:p>
            <a:pPr>
              <a:defRPr/>
            </a:pPr>
            <a:endParaRPr lang="en-US" altLang="zh-CN"/>
          </a:p>
        </p:txBody>
      </p:sp>
      <p:sp>
        <p:nvSpPr>
          <p:cNvPr id="8" name="Rectangle 46"/>
          <p:cNvSpPr>
            <a:spLocks noGrp="1" noChangeArrowheads="1"/>
          </p:cNvSpPr>
          <p:nvPr>
            <p:ph type="sldNum" sz="quarter" idx="12"/>
          </p:nvPr>
        </p:nvSpPr>
        <p:spPr/>
        <p:txBody>
          <a:bodyPr/>
          <a:lstStyle>
            <a:lvl1pPr>
              <a:defRPr/>
            </a:lvl1pPr>
          </a:lstStyle>
          <a:p>
            <a:pPr>
              <a:defRPr/>
            </a:pPr>
            <a:fld id="{AACAAE36-AE21-4D54-BF9D-6AA82F497062}" type="slidenum">
              <a:rPr lang="zh-CN" altLang="en-US"/>
            </a:fld>
            <a:endParaRPr lang="en-US" altLang="zh-CN"/>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4"/>
          <p:cNvSpPr>
            <a:spLocks noGrp="1" noChangeArrowheads="1"/>
          </p:cNvSpPr>
          <p:nvPr>
            <p:ph type="dt" sz="half" idx="10"/>
          </p:nvPr>
        </p:nvSpPr>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p:txBody>
          <a:bodyPr/>
          <a:lstStyle>
            <a:lvl1pPr>
              <a:defRPr/>
            </a:lvl1pPr>
          </a:lstStyle>
          <a:p>
            <a:pPr>
              <a:defRPr/>
            </a:pPr>
            <a:fld id="{EFC07FE1-CE9E-4C60-93EA-5875B150A295}" type="slidenum">
              <a:rPr lang="zh-CN" altLang="en-US"/>
            </a:fld>
            <a:endParaRPr lang="en-US" altLang="zh-CN"/>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44"/>
          <p:cNvSpPr>
            <a:spLocks noGrp="1" noChangeArrowheads="1"/>
          </p:cNvSpPr>
          <p:nvPr>
            <p:ph type="dt" sz="half" idx="10"/>
          </p:nvPr>
        </p:nvSpPr>
        <p:spPr/>
        <p:txBody>
          <a:bodyPr/>
          <a:lstStyle>
            <a:lvl1pPr>
              <a:defRPr/>
            </a:lvl1pPr>
          </a:lstStyle>
          <a:p>
            <a:pPr>
              <a:defRPr/>
            </a:pPr>
            <a:endParaRPr lang="en-US" altLang="zh-CN"/>
          </a:p>
        </p:txBody>
      </p:sp>
      <p:sp>
        <p:nvSpPr>
          <p:cNvPr id="7" name="Rectangle 45"/>
          <p:cNvSpPr>
            <a:spLocks noGrp="1" noChangeArrowheads="1"/>
          </p:cNvSpPr>
          <p:nvPr>
            <p:ph type="ftr" sz="quarter" idx="11"/>
          </p:nvPr>
        </p:nvSpPr>
        <p:spPr/>
        <p:txBody>
          <a:bodyPr/>
          <a:lstStyle>
            <a:lvl1pPr>
              <a:defRPr/>
            </a:lvl1pPr>
          </a:lstStyle>
          <a:p>
            <a:pPr>
              <a:defRPr/>
            </a:pPr>
            <a:endParaRPr lang="en-US" altLang="zh-CN"/>
          </a:p>
        </p:txBody>
      </p:sp>
      <p:sp>
        <p:nvSpPr>
          <p:cNvPr id="8" name="Rectangle 46"/>
          <p:cNvSpPr>
            <a:spLocks noGrp="1" noChangeArrowheads="1"/>
          </p:cNvSpPr>
          <p:nvPr>
            <p:ph type="sldNum" sz="quarter" idx="12"/>
          </p:nvPr>
        </p:nvSpPr>
        <p:spPr/>
        <p:txBody>
          <a:bodyPr/>
          <a:lstStyle>
            <a:lvl1pPr>
              <a:defRPr/>
            </a:lvl1pPr>
          </a:lstStyle>
          <a:p>
            <a:pPr>
              <a:defRPr/>
            </a:pPr>
            <a:fld id="{F2EF805D-725A-4DED-8CBF-9B776C42E070}" type="slidenum">
              <a:rPr lang="zh-CN" altLang="en-US"/>
            </a:fld>
            <a:endParaRPr lang="en-US" altLang="zh-CN"/>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4"/>
          <p:cNvSpPr>
            <a:spLocks noGrp="1" noChangeArrowheads="1"/>
          </p:cNvSpPr>
          <p:nvPr>
            <p:ph type="dt" sz="half" idx="10"/>
          </p:nvPr>
        </p:nvSpPr>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p:txBody>
          <a:bodyPr/>
          <a:lstStyle>
            <a:lvl1pPr>
              <a:defRPr/>
            </a:lvl1pPr>
          </a:lstStyle>
          <a:p>
            <a:pPr>
              <a:defRPr/>
            </a:pPr>
            <a:fld id="{15254726-9388-433E-A279-0F9AFDBC5CA2}" type="slidenum">
              <a:rPr lang="zh-CN" altLang="en-US"/>
            </a:fld>
            <a:endParaRPr lang="en-US" altLang="zh-CN"/>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4"/>
          <p:cNvSpPr>
            <a:spLocks noGrp="1" noChangeArrowheads="1"/>
          </p:cNvSpPr>
          <p:nvPr>
            <p:ph type="dt" sz="half" idx="10"/>
          </p:nvPr>
        </p:nvSpPr>
        <p:spPr/>
        <p:txBody>
          <a:bodyPr/>
          <a:lstStyle>
            <a:lvl1pPr>
              <a:defRPr/>
            </a:lvl1pPr>
          </a:lstStyle>
          <a:p>
            <a:pPr>
              <a:defRPr/>
            </a:pPr>
            <a:endParaRPr lang="en-US" altLang="zh-CN"/>
          </a:p>
        </p:txBody>
      </p:sp>
      <p:sp>
        <p:nvSpPr>
          <p:cNvPr id="5" name="Rectangle 45"/>
          <p:cNvSpPr>
            <a:spLocks noGrp="1" noChangeArrowheads="1"/>
          </p:cNvSpPr>
          <p:nvPr>
            <p:ph type="ftr" sz="quarter" idx="11"/>
          </p:nvPr>
        </p:nvSpPr>
        <p:spPr/>
        <p:txBody>
          <a:bodyPr/>
          <a:lstStyle>
            <a:lvl1pPr>
              <a:defRPr/>
            </a:lvl1pPr>
          </a:lstStyle>
          <a:p>
            <a:pPr>
              <a:defRPr/>
            </a:pPr>
            <a:endParaRPr lang="en-US" altLang="zh-CN"/>
          </a:p>
        </p:txBody>
      </p:sp>
      <p:sp>
        <p:nvSpPr>
          <p:cNvPr id="6" name="Rectangle 46"/>
          <p:cNvSpPr>
            <a:spLocks noGrp="1" noChangeArrowheads="1"/>
          </p:cNvSpPr>
          <p:nvPr>
            <p:ph type="sldNum" sz="quarter" idx="12"/>
          </p:nvPr>
        </p:nvSpPr>
        <p:spPr/>
        <p:txBody>
          <a:bodyPr/>
          <a:lstStyle>
            <a:lvl1pPr>
              <a:defRPr/>
            </a:lvl1pPr>
          </a:lstStyle>
          <a:p>
            <a:pPr>
              <a:defRPr/>
            </a:pPr>
            <a:fld id="{29831068-DFD3-4D07-BDD7-279DBD11D40A}" type="slidenum">
              <a:rPr lang="zh-CN" altLang="en-US"/>
            </a:fld>
            <a:endParaRPr lang="en-US" altLang="zh-CN"/>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4"/>
          <p:cNvSpPr>
            <a:spLocks noGrp="1" noChangeArrowheads="1"/>
          </p:cNvSpPr>
          <p:nvPr>
            <p:ph type="dt" sz="half" idx="10"/>
          </p:nvPr>
        </p:nvSpPr>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p:txBody>
          <a:bodyPr/>
          <a:lstStyle>
            <a:lvl1pPr>
              <a:defRPr/>
            </a:lvl1pPr>
          </a:lstStyle>
          <a:p>
            <a:pPr>
              <a:defRPr/>
            </a:pPr>
            <a:fld id="{EB4E6E66-DFCE-40D0-A967-20D375C03E2E}" type="slidenum">
              <a:rPr lang="zh-CN" altLang="en-US"/>
            </a:fld>
            <a:endParaRPr lang="en-US" altLang="zh-CN"/>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4"/>
          <p:cNvSpPr>
            <a:spLocks noGrp="1" noChangeArrowheads="1"/>
          </p:cNvSpPr>
          <p:nvPr>
            <p:ph type="dt" sz="half" idx="10"/>
          </p:nvPr>
        </p:nvSpPr>
        <p:spPr/>
        <p:txBody>
          <a:bodyPr/>
          <a:lstStyle>
            <a:lvl1pPr>
              <a:defRPr/>
            </a:lvl1pPr>
          </a:lstStyle>
          <a:p>
            <a:pPr>
              <a:defRPr/>
            </a:pPr>
            <a:endParaRPr lang="en-US" altLang="zh-CN"/>
          </a:p>
        </p:txBody>
      </p:sp>
      <p:sp>
        <p:nvSpPr>
          <p:cNvPr id="8" name="Rectangle 45"/>
          <p:cNvSpPr>
            <a:spLocks noGrp="1" noChangeArrowheads="1"/>
          </p:cNvSpPr>
          <p:nvPr>
            <p:ph type="ftr" sz="quarter" idx="11"/>
          </p:nvPr>
        </p:nvSpPr>
        <p:spPr/>
        <p:txBody>
          <a:bodyPr/>
          <a:lstStyle>
            <a:lvl1pPr>
              <a:defRPr/>
            </a:lvl1pPr>
          </a:lstStyle>
          <a:p>
            <a:pPr>
              <a:defRPr/>
            </a:pPr>
            <a:endParaRPr lang="en-US" altLang="zh-CN"/>
          </a:p>
        </p:txBody>
      </p:sp>
      <p:sp>
        <p:nvSpPr>
          <p:cNvPr id="9" name="Rectangle 46"/>
          <p:cNvSpPr>
            <a:spLocks noGrp="1" noChangeArrowheads="1"/>
          </p:cNvSpPr>
          <p:nvPr>
            <p:ph type="sldNum" sz="quarter" idx="12"/>
          </p:nvPr>
        </p:nvSpPr>
        <p:spPr/>
        <p:txBody>
          <a:bodyPr/>
          <a:lstStyle>
            <a:lvl1pPr>
              <a:defRPr/>
            </a:lvl1pPr>
          </a:lstStyle>
          <a:p>
            <a:pPr>
              <a:defRPr/>
            </a:pPr>
            <a:fld id="{B921419E-86BF-477D-842C-A23FE4B50816}" type="slidenum">
              <a:rPr lang="zh-CN" altLang="en-US"/>
            </a:fld>
            <a:endParaRPr lang="en-US" altLang="zh-CN"/>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4"/>
          <p:cNvSpPr>
            <a:spLocks noGrp="1" noChangeArrowheads="1"/>
          </p:cNvSpPr>
          <p:nvPr>
            <p:ph type="dt" sz="half" idx="10"/>
          </p:nvPr>
        </p:nvSpPr>
        <p:spPr/>
        <p:txBody>
          <a:bodyPr/>
          <a:lstStyle>
            <a:lvl1pPr>
              <a:defRPr/>
            </a:lvl1pPr>
          </a:lstStyle>
          <a:p>
            <a:pPr>
              <a:defRPr/>
            </a:pPr>
            <a:endParaRPr lang="en-US" altLang="zh-CN"/>
          </a:p>
        </p:txBody>
      </p:sp>
      <p:sp>
        <p:nvSpPr>
          <p:cNvPr id="4" name="Rectangle 45"/>
          <p:cNvSpPr>
            <a:spLocks noGrp="1" noChangeArrowheads="1"/>
          </p:cNvSpPr>
          <p:nvPr>
            <p:ph type="ftr" sz="quarter" idx="11"/>
          </p:nvPr>
        </p:nvSpPr>
        <p:spPr/>
        <p:txBody>
          <a:bodyPr/>
          <a:lstStyle>
            <a:lvl1pPr>
              <a:defRPr/>
            </a:lvl1pPr>
          </a:lstStyle>
          <a:p>
            <a:pPr>
              <a:defRPr/>
            </a:pPr>
            <a:endParaRPr lang="en-US" altLang="zh-CN"/>
          </a:p>
        </p:txBody>
      </p:sp>
      <p:sp>
        <p:nvSpPr>
          <p:cNvPr id="5" name="Rectangle 46"/>
          <p:cNvSpPr>
            <a:spLocks noGrp="1" noChangeArrowheads="1"/>
          </p:cNvSpPr>
          <p:nvPr>
            <p:ph type="sldNum" sz="quarter" idx="12"/>
          </p:nvPr>
        </p:nvSpPr>
        <p:spPr/>
        <p:txBody>
          <a:bodyPr/>
          <a:lstStyle>
            <a:lvl1pPr>
              <a:defRPr/>
            </a:lvl1pPr>
          </a:lstStyle>
          <a:p>
            <a:pPr>
              <a:defRPr/>
            </a:pPr>
            <a:fld id="{00651873-046B-4698-9BCC-8A780EF81A0D}" type="slidenum">
              <a:rPr lang="zh-CN" altLang="en-US"/>
            </a:fld>
            <a:endParaRPr lang="en-US" altLang="zh-CN"/>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p:txBody>
          <a:bodyPr/>
          <a:lstStyle>
            <a:lvl1pPr>
              <a:defRPr/>
            </a:lvl1pPr>
          </a:lstStyle>
          <a:p>
            <a:pPr>
              <a:defRPr/>
            </a:pPr>
            <a:endParaRPr lang="en-US" altLang="zh-CN"/>
          </a:p>
        </p:txBody>
      </p:sp>
      <p:sp>
        <p:nvSpPr>
          <p:cNvPr id="3" name="Rectangle 45"/>
          <p:cNvSpPr>
            <a:spLocks noGrp="1" noChangeArrowheads="1"/>
          </p:cNvSpPr>
          <p:nvPr>
            <p:ph type="ftr" sz="quarter" idx="11"/>
          </p:nvPr>
        </p:nvSpPr>
        <p:spPr/>
        <p:txBody>
          <a:bodyPr/>
          <a:lstStyle>
            <a:lvl1pPr>
              <a:defRPr/>
            </a:lvl1pPr>
          </a:lstStyle>
          <a:p>
            <a:pPr>
              <a:defRPr/>
            </a:pPr>
            <a:endParaRPr lang="en-US" altLang="zh-CN"/>
          </a:p>
        </p:txBody>
      </p:sp>
      <p:sp>
        <p:nvSpPr>
          <p:cNvPr id="4" name="Rectangle 46"/>
          <p:cNvSpPr>
            <a:spLocks noGrp="1" noChangeArrowheads="1"/>
          </p:cNvSpPr>
          <p:nvPr>
            <p:ph type="sldNum" sz="quarter" idx="12"/>
          </p:nvPr>
        </p:nvSpPr>
        <p:spPr/>
        <p:txBody>
          <a:bodyPr/>
          <a:lstStyle>
            <a:lvl1pPr>
              <a:defRPr/>
            </a:lvl1pPr>
          </a:lstStyle>
          <a:p>
            <a:pPr>
              <a:defRPr/>
            </a:pPr>
            <a:fld id="{9376F19C-C1D5-4071-9237-3A313EDC73C9}" type="slidenum">
              <a:rPr lang="zh-CN" altLang="en-US"/>
            </a:fld>
            <a:endParaRPr lang="en-US" altLang="zh-CN"/>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4"/>
          <p:cNvSpPr>
            <a:spLocks noGrp="1" noChangeArrowheads="1"/>
          </p:cNvSpPr>
          <p:nvPr>
            <p:ph type="dt" sz="half" idx="10"/>
          </p:nvPr>
        </p:nvSpPr>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p:txBody>
          <a:bodyPr/>
          <a:lstStyle>
            <a:lvl1pPr>
              <a:defRPr/>
            </a:lvl1pPr>
          </a:lstStyle>
          <a:p>
            <a:pPr>
              <a:defRPr/>
            </a:pPr>
            <a:fld id="{FACF4CC8-8769-4892-A4A2-AAF11E9E0D95}" type="slidenum">
              <a:rPr lang="zh-CN" altLang="en-US"/>
            </a:fld>
            <a:endParaRPr lang="en-US" altLang="zh-CN"/>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4"/>
          <p:cNvSpPr>
            <a:spLocks noGrp="1" noChangeArrowheads="1"/>
          </p:cNvSpPr>
          <p:nvPr>
            <p:ph type="dt" sz="half" idx="10"/>
          </p:nvPr>
        </p:nvSpPr>
        <p:spPr/>
        <p:txBody>
          <a:bodyPr/>
          <a:lstStyle>
            <a:lvl1pPr>
              <a:defRPr/>
            </a:lvl1pPr>
          </a:lstStyle>
          <a:p>
            <a:pPr>
              <a:defRPr/>
            </a:pPr>
            <a:endParaRPr lang="en-US" altLang="zh-CN"/>
          </a:p>
        </p:txBody>
      </p:sp>
      <p:sp>
        <p:nvSpPr>
          <p:cNvPr id="6" name="Rectangle 45"/>
          <p:cNvSpPr>
            <a:spLocks noGrp="1" noChangeArrowheads="1"/>
          </p:cNvSpPr>
          <p:nvPr>
            <p:ph type="ftr" sz="quarter" idx="11"/>
          </p:nvPr>
        </p:nvSpPr>
        <p:spPr/>
        <p:txBody>
          <a:bodyPr/>
          <a:lstStyle>
            <a:lvl1pPr>
              <a:defRPr/>
            </a:lvl1pPr>
          </a:lstStyle>
          <a:p>
            <a:pPr>
              <a:defRPr/>
            </a:pPr>
            <a:endParaRPr lang="en-US" altLang="zh-CN"/>
          </a:p>
        </p:txBody>
      </p:sp>
      <p:sp>
        <p:nvSpPr>
          <p:cNvPr id="7" name="Rectangle 46"/>
          <p:cNvSpPr>
            <a:spLocks noGrp="1" noChangeArrowheads="1"/>
          </p:cNvSpPr>
          <p:nvPr>
            <p:ph type="sldNum" sz="quarter" idx="12"/>
          </p:nvPr>
        </p:nvSpPr>
        <p:spPr/>
        <p:txBody>
          <a:bodyPr/>
          <a:lstStyle>
            <a:lvl1pPr>
              <a:defRPr/>
            </a:lvl1pPr>
          </a:lstStyle>
          <a:p>
            <a:pPr>
              <a:defRPr/>
            </a:pPr>
            <a:fld id="{B80A57AF-704E-49F5-94F6-2561C21563FB}" type="slidenum">
              <a:rPr lang="zh-CN" altLang="en-US"/>
            </a:fld>
            <a:endParaRPr lang="en-US" altLang="zh-CN"/>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9144000" cy="6856413"/>
            <a:chOff x="0" y="0"/>
            <a:chExt cx="5760" cy="4319"/>
          </a:xfrm>
        </p:grpSpPr>
        <p:sp>
          <p:nvSpPr>
            <p:cNvPr id="175107" name="Freeform 3"/>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08" name="Freeform 4"/>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09" name="Freeform 5"/>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5" name="Freeform 6"/>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11" name="Freeform 7"/>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037" name="Freeform 8"/>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8" name="Freeform 9"/>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14" name="Freeform 10"/>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40" name="Freeform 11"/>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16" name="Freeform 12"/>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42" name="Freeform 13"/>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18" name="Freeform 14"/>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44" name="Freeform 15"/>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20" name="Freeform 16"/>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21" name="Freeform 17"/>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22" name="Freeform 18"/>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48" name="Freeform 19"/>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24" name="Freeform 20"/>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50" name="Freeform 21"/>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26" name="Freeform 22"/>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27" name="Freeform 23"/>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p>
          </p:txBody>
        </p:sp>
        <p:sp>
          <p:nvSpPr>
            <p:cNvPr id="175128" name="Freeform 24"/>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54" name="Freeform 25"/>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30" name="Freeform 26"/>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31" name="Freeform 27"/>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57" name="Freeform 28"/>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33" name="Freeform 29"/>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59" name="Freeform 30"/>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135" name="Freeform 31"/>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36" name="Freeform 32"/>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37" name="Freeform 33"/>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38" name="Freeform 34"/>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39" name="Freeform 35"/>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40" name="Freeform 36"/>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41" name="Freeform 37"/>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42" name="Freeform 38"/>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nvGrpSpPr>
            <p:cNvPr id="1068" name="Group 39"/>
            <p:cNvGrpSpPr/>
            <p:nvPr userDrawn="1"/>
          </p:nvGrpSpPr>
          <p:grpSpPr bwMode="auto">
            <a:xfrm>
              <a:off x="0" y="1632"/>
              <a:ext cx="5758" cy="1858"/>
              <a:chOff x="0" y="1632"/>
              <a:chExt cx="5758" cy="1858"/>
            </a:xfrm>
          </p:grpSpPr>
          <p:sp>
            <p:nvSpPr>
              <p:cNvPr id="175144" name="Freeform 40"/>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5145" name="Freeform 41"/>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sp>
        <p:nvSpPr>
          <p:cNvPr id="175146" name="Rectangle 42"/>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75147" name="Rectangle 4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75148" name="Rectangle 4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smtClean="0">
                <a:effectLst>
                  <a:outerShdw blurRad="38100" dist="38100" dir="2700000" algn="tl">
                    <a:srgbClr val="000000"/>
                  </a:outerShdw>
                </a:effectLst>
              </a:defRPr>
            </a:lvl1pPr>
          </a:lstStyle>
          <a:p>
            <a:pPr>
              <a:defRPr/>
            </a:pPr>
            <a:endParaRPr lang="en-US" altLang="zh-CN"/>
          </a:p>
        </p:txBody>
      </p:sp>
      <p:sp>
        <p:nvSpPr>
          <p:cNvPr id="175149" name="Rectangle 4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smtClean="0">
                <a:effectLst>
                  <a:outerShdw blurRad="38100" dist="38100" dir="2700000" algn="tl">
                    <a:srgbClr val="000000"/>
                  </a:outerShdw>
                </a:effectLst>
              </a:defRPr>
            </a:lvl1pPr>
          </a:lstStyle>
          <a:p>
            <a:pPr>
              <a:defRPr/>
            </a:pPr>
            <a:endParaRPr lang="en-US" altLang="zh-CN"/>
          </a:p>
        </p:txBody>
      </p:sp>
      <p:sp>
        <p:nvSpPr>
          <p:cNvPr id="175150" name="Rectangle 4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smtClean="0">
                <a:effectLst>
                  <a:outerShdw blurRad="38100" dist="38100" dir="2700000" algn="tl">
                    <a:srgbClr val="000000"/>
                  </a:outerShdw>
                </a:effectLst>
              </a:defRPr>
            </a:lvl1pPr>
          </a:lstStyle>
          <a:p>
            <a:pPr>
              <a:defRPr/>
            </a:pPr>
            <a:fld id="{DCBB3453-9DBB-452E-8BBC-91929F372D25}" type="slidenum">
              <a:rPr lang="zh-CN" altLang="en-US"/>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wipe dir="r"/>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8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5"/>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6"/>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media" Target="../media/audio1.wav"/><Relationship Id="rId3" Type="http://schemas.openxmlformats.org/officeDocument/2006/relationships/audio" Target="../media/audio1.wav"/><Relationship Id="rId2" Type="http://schemas.openxmlformats.org/officeDocument/2006/relationships/image" Target="../media/image4.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2.xml"/><Relationship Id="rId7" Type="http://schemas.openxmlformats.org/officeDocument/2006/relationships/image" Target="../media/image5.png"/><Relationship Id="rId6" Type="http://schemas.microsoft.com/office/2007/relationships/media" Target="../media/audio10.wav"/><Relationship Id="rId5" Type="http://schemas.openxmlformats.org/officeDocument/2006/relationships/audio" Target="../media/audio10.wav"/><Relationship Id="rId4" Type="http://schemas.openxmlformats.org/officeDocument/2006/relationships/image" Target="../media/image8.emf"/><Relationship Id="rId3" Type="http://schemas.openxmlformats.org/officeDocument/2006/relationships/oleObject" Target="../embeddings/oleObject4.bin"/><Relationship Id="rId2" Type="http://schemas.openxmlformats.org/officeDocument/2006/relationships/image" Target="../media/image7.e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13.xml"/><Relationship Id="rId5" Type="http://schemas.openxmlformats.org/officeDocument/2006/relationships/image" Target="../media/image5.png"/><Relationship Id="rId4" Type="http://schemas.microsoft.com/office/2007/relationships/media" Target="../media/audio11.wav"/><Relationship Id="rId3" Type="http://schemas.openxmlformats.org/officeDocument/2006/relationships/audio" Target="../media/audio11.wav"/><Relationship Id="rId2" Type="http://schemas.openxmlformats.org/officeDocument/2006/relationships/image" Target="../media/image9.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12.wav"/><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5.xml"/><Relationship Id="rId7" Type="http://schemas.openxmlformats.org/officeDocument/2006/relationships/image" Target="../media/image5.png"/><Relationship Id="rId6" Type="http://schemas.microsoft.com/office/2007/relationships/media" Target="../media/audio13.wav"/><Relationship Id="rId5" Type="http://schemas.openxmlformats.org/officeDocument/2006/relationships/audio" Target="../media/audio13.wav"/><Relationship Id="rId4" Type="http://schemas.openxmlformats.org/officeDocument/2006/relationships/image" Target="../media/image11.emf"/><Relationship Id="rId3" Type="http://schemas.openxmlformats.org/officeDocument/2006/relationships/oleObject" Target="../embeddings/oleObject7.bin"/><Relationship Id="rId2" Type="http://schemas.openxmlformats.org/officeDocument/2006/relationships/image" Target="../media/image10.emf"/><Relationship Id="rId10" Type="http://schemas.openxmlformats.org/officeDocument/2006/relationships/vmlDrawing" Target="../drawings/vmlDrawing5.vml"/><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media" Target="../media/audio14.wav"/><Relationship Id="rId3" Type="http://schemas.openxmlformats.org/officeDocument/2006/relationships/audio" Target="../media/audio14.wav"/><Relationship Id="rId2" Type="http://schemas.openxmlformats.org/officeDocument/2006/relationships/image" Target="../media/image12.emf"/><Relationship Id="rId1"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15.wav"/><Relationship Id="rId1" Type="http://schemas.openxmlformats.org/officeDocument/2006/relationships/audio" Target="../media/audio15.wav"/></Relationships>
</file>

<file path=ppt/slides/_rels/slide16.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4.xml"/><Relationship Id="rId7" Type="http://schemas.openxmlformats.org/officeDocument/2006/relationships/image" Target="../media/image5.png"/><Relationship Id="rId6" Type="http://schemas.microsoft.com/office/2007/relationships/media" Target="../media/audio16.wav"/><Relationship Id="rId5" Type="http://schemas.openxmlformats.org/officeDocument/2006/relationships/audio" Target="../media/audio16.wav"/><Relationship Id="rId4" Type="http://schemas.openxmlformats.org/officeDocument/2006/relationships/image" Target="../media/image14.emf"/><Relationship Id="rId3" Type="http://schemas.openxmlformats.org/officeDocument/2006/relationships/oleObject" Target="../embeddings/oleObject10.bin"/><Relationship Id="rId2" Type="http://schemas.openxmlformats.org/officeDocument/2006/relationships/image" Target="../media/image13.png"/><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17.wav"/><Relationship Id="rId1" Type="http://schemas.openxmlformats.org/officeDocument/2006/relationships/audio" Target="../media/audio17.wav"/></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3.xml"/><Relationship Id="rId5" Type="http://schemas.openxmlformats.org/officeDocument/2006/relationships/image" Target="../media/image5.png"/><Relationship Id="rId4" Type="http://schemas.microsoft.com/office/2007/relationships/media" Target="../media/audio18.wav"/><Relationship Id="rId3" Type="http://schemas.openxmlformats.org/officeDocument/2006/relationships/audio" Target="../media/audio18.wav"/><Relationship Id="rId2" Type="http://schemas.openxmlformats.org/officeDocument/2006/relationships/image" Target="../media/image15.e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19.wav"/><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2.wav"/><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image" Target="../media/image5.png"/><Relationship Id="rId2" Type="http://schemas.microsoft.com/office/2007/relationships/media" Target="../media/audio20.wav"/><Relationship Id="rId1" Type="http://schemas.openxmlformats.org/officeDocument/2006/relationships/audio" Target="../media/audio20.wav"/></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image" Target="../media/image5.png"/><Relationship Id="rId4" Type="http://schemas.microsoft.com/office/2007/relationships/media" Target="../media/audio21.wav"/><Relationship Id="rId3" Type="http://schemas.openxmlformats.org/officeDocument/2006/relationships/audio" Target="../media/audio21.wav"/><Relationship Id="rId2" Type="http://schemas.openxmlformats.org/officeDocument/2006/relationships/image" Target="../media/image16.png"/><Relationship Id="rId1"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xml"/><Relationship Id="rId3" Type="http://schemas.openxmlformats.org/officeDocument/2006/relationships/image" Target="../media/image5.png"/><Relationship Id="rId2" Type="http://schemas.microsoft.com/office/2007/relationships/media" Target="../media/audio22.wav"/><Relationship Id="rId1" Type="http://schemas.openxmlformats.org/officeDocument/2006/relationships/audio" Target="../media/audio22.wav"/></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5.png"/><Relationship Id="rId2" Type="http://schemas.microsoft.com/office/2007/relationships/media" Target="../media/audio23.wav"/><Relationship Id="rId1" Type="http://schemas.openxmlformats.org/officeDocument/2006/relationships/audio" Target="../media/audio23.wav"/></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image" Target="../media/image5.png"/><Relationship Id="rId2" Type="http://schemas.microsoft.com/office/2007/relationships/media" Target="../media/audio24.wav"/><Relationship Id="rId1" Type="http://schemas.openxmlformats.org/officeDocument/2006/relationships/audio" Target="../media/audio24.wav"/></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image" Target="../media/image5.png"/><Relationship Id="rId4" Type="http://schemas.microsoft.com/office/2007/relationships/media" Target="../media/audio25.wav"/><Relationship Id="rId3" Type="http://schemas.openxmlformats.org/officeDocument/2006/relationships/audio" Target="../media/audio25.wav"/><Relationship Id="rId2" Type="http://schemas.openxmlformats.org/officeDocument/2006/relationships/image" Target="../media/image17.png"/><Relationship Id="rId1"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tags" Target="../tags/tag12.xml"/><Relationship Id="rId5" Type="http://schemas.openxmlformats.org/officeDocument/2006/relationships/image" Target="../media/image5.png"/><Relationship Id="rId4" Type="http://schemas.microsoft.com/office/2007/relationships/media" Target="../media/audio26.wav"/><Relationship Id="rId3" Type="http://schemas.openxmlformats.org/officeDocument/2006/relationships/audio" Target="../media/audio26.wav"/><Relationship Id="rId2" Type="http://schemas.openxmlformats.org/officeDocument/2006/relationships/image" Target="../media/image18.png"/><Relationship Id="rId1"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27.wav"/><Relationship Id="rId1" Type="http://schemas.openxmlformats.org/officeDocument/2006/relationships/audio" Target="../media/audio27.wav"/></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png"/><Relationship Id="rId3" Type="http://schemas.microsoft.com/office/2007/relationships/media" Target="../media/audio28.wav"/><Relationship Id="rId2" Type="http://schemas.openxmlformats.org/officeDocument/2006/relationships/audio" Target="../media/audio28.wav"/><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media" Target="../media/audio29.wav"/><Relationship Id="rId3" Type="http://schemas.openxmlformats.org/officeDocument/2006/relationships/audio" Target="../media/audio29.wav"/><Relationship Id="rId2" Type="http://schemas.openxmlformats.org/officeDocument/2006/relationships/image" Target="../media/image20.emf"/><Relationship Id="rId1"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5.png"/><Relationship Id="rId2" Type="http://schemas.microsoft.com/office/2007/relationships/media" Target="../media/audio3.wav"/><Relationship Id="rId1" Type="http://schemas.openxmlformats.org/officeDocument/2006/relationships/audio" Target="../media/audio3.wav"/></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image" Target="../media/image5.png"/><Relationship Id="rId2" Type="http://schemas.microsoft.com/office/2007/relationships/media" Target="../media/audio30.wav"/><Relationship Id="rId1" Type="http://schemas.openxmlformats.org/officeDocument/2006/relationships/audio" Target="../media/audio30.wav"/></Relationships>
</file>

<file path=ppt/slides/_rels/slide31.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media" Target="../media/audio31.wav"/><Relationship Id="rId3" Type="http://schemas.openxmlformats.org/officeDocument/2006/relationships/audio" Target="../media/audio31.wav"/><Relationship Id="rId2" Type="http://schemas.openxmlformats.org/officeDocument/2006/relationships/image" Target="../media/image21.wmf"/><Relationship Id="rId1"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media" Target="../media/audio32.wav"/><Relationship Id="rId1" Type="http://schemas.openxmlformats.org/officeDocument/2006/relationships/audio" Target="../media/audio32.wav"/></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5.png"/><Relationship Id="rId2" Type="http://schemas.microsoft.com/office/2007/relationships/media" Target="../media/audio33.wav"/><Relationship Id="rId1" Type="http://schemas.openxmlformats.org/officeDocument/2006/relationships/audio" Target="../media/audio33.wav"/></Relationships>
</file>

<file path=ppt/slides/_rels/slide34.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tags" Target="../tags/tag15.xml"/><Relationship Id="rId5" Type="http://schemas.openxmlformats.org/officeDocument/2006/relationships/image" Target="../media/image5.png"/><Relationship Id="rId4" Type="http://schemas.microsoft.com/office/2007/relationships/media" Target="../media/audio34.wav"/><Relationship Id="rId3" Type="http://schemas.openxmlformats.org/officeDocument/2006/relationships/audio" Target="../media/audio34.wav"/><Relationship Id="rId2" Type="http://schemas.openxmlformats.org/officeDocument/2006/relationships/image" Target="../media/image22.png"/><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tags" Target="../tags/tag2.xml"/><Relationship Id="rId5" Type="http://schemas.openxmlformats.org/officeDocument/2006/relationships/image" Target="../media/image5.png"/><Relationship Id="rId4" Type="http://schemas.microsoft.com/office/2007/relationships/media" Target="../media/audio4.wav"/><Relationship Id="rId3" Type="http://schemas.openxmlformats.org/officeDocument/2006/relationships/audio" Target="../media/audio4.wav"/><Relationship Id="rId2" Type="http://schemas.openxmlformats.org/officeDocument/2006/relationships/image" Target="../media/image6.png"/><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xml"/><Relationship Id="rId3" Type="http://schemas.openxmlformats.org/officeDocument/2006/relationships/image" Target="../media/image5.png"/><Relationship Id="rId2" Type="http://schemas.microsoft.com/office/2007/relationships/media" Target="../media/audio5.wav"/><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image" Target="../media/image5.png"/><Relationship Id="rId2" Type="http://schemas.microsoft.com/office/2007/relationships/media" Target="../media/audio6.wav"/><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7.wav"/><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8.wav"/><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audio9.wav"/><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5"/>
          <p:cNvGraphicFramePr>
            <a:graphicFrameLocks noChangeAspect="1"/>
          </p:cNvGraphicFramePr>
          <p:nvPr/>
        </p:nvGraphicFramePr>
        <p:xfrm>
          <a:off x="57150" y="0"/>
          <a:ext cx="9131300" cy="6853238"/>
        </p:xfrm>
        <a:graphic>
          <a:graphicData uri="http://schemas.openxmlformats.org/presentationml/2006/ole">
            <mc:AlternateContent xmlns:mc="http://schemas.openxmlformats.org/markup-compatibility/2006">
              <mc:Choice xmlns:v="urn:schemas-microsoft-com:vml" Requires="v">
                <p:oleObj spid="_x0000_s3078" name="幻灯片" r:id="rId1" imgW="4441190" imgH="3329940" progId="PowerPoint.Slide.8">
                  <p:embed/>
                </p:oleObj>
              </mc:Choice>
              <mc:Fallback>
                <p:oleObj name="幻灯片" r:id="rId1" imgW="4441190" imgH="3329940" progId="PowerPoint.Slide.8">
                  <p:embed/>
                  <p:pic>
                    <p:nvPicPr>
                      <p:cNvPr id="0" name="Object 5"/>
                      <p:cNvPicPr>
                        <a:picLocks noChangeAspect="1" noChangeArrowheads="1"/>
                      </p:cNvPicPr>
                      <p:nvPr/>
                    </p:nvPicPr>
                    <p:blipFill>
                      <a:blip r:embed="rId2"/>
                      <a:srcRect/>
                      <a:stretch>
                        <a:fillRect/>
                      </a:stretch>
                    </p:blipFill>
                    <p:spPr bwMode="auto">
                      <a:xfrm>
                        <a:off x="57150" y="0"/>
                        <a:ext cx="9131300" cy="685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652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sz="half" idx="1"/>
          </p:nvPr>
        </p:nvSpPr>
        <p:spPr>
          <a:xfrm>
            <a:off x="0" y="0"/>
            <a:ext cx="9144000" cy="3500438"/>
          </a:xfrm>
        </p:spPr>
        <p:txBody>
          <a:bodyPr/>
          <a:lstStyle/>
          <a:p>
            <a:pPr marL="609600" indent="-609600" eaLnBrk="1" hangingPunct="1">
              <a:buFont typeface="Wingdings" panose="05000000000000000000" pitchFamily="2" charset="2"/>
              <a:buNone/>
              <a:defRPr/>
            </a:pPr>
            <a:r>
              <a:rPr lang="zh-CN" altLang="en-US" sz="2800" b="1" dirty="0" smtClean="0"/>
              <a:t>   </a:t>
            </a:r>
            <a:r>
              <a:rPr lang="zh-CN" altLang="en-US" sz="2800" b="1" dirty="0" smtClean="0">
                <a:solidFill>
                  <a:srgbClr val="FFFF00"/>
                </a:solidFill>
              </a:rPr>
              <a:t>片选</a:t>
            </a:r>
            <a:r>
              <a:rPr lang="zh-CN" altLang="en-US" sz="2800" b="1" dirty="0" smtClean="0"/>
              <a:t>：片选引脚的连接方法三种：</a:t>
            </a:r>
            <a:endParaRPr lang="zh-CN" altLang="en-US" sz="2800" b="1" dirty="0" smtClean="0"/>
          </a:p>
          <a:p>
            <a:pPr marL="609600" indent="-609600" eaLnBrk="1" hangingPunct="1">
              <a:buFont typeface="Wingdings" panose="05000000000000000000" pitchFamily="2" charset="2"/>
              <a:buNone/>
              <a:defRPr/>
            </a:pPr>
            <a:r>
              <a:rPr lang="en-US" altLang="zh-CN" sz="2800" b="1" dirty="0" smtClean="0"/>
              <a:t>1</a:t>
            </a:r>
            <a:r>
              <a:rPr lang="zh-CN" altLang="en-US" sz="2800" b="1" dirty="0" smtClean="0"/>
              <a:t>）片选引脚接单片机用于片内寻址剩下</a:t>
            </a:r>
            <a:endParaRPr lang="zh-CN" altLang="en-US" sz="2800" b="1" dirty="0" smtClean="0"/>
          </a:p>
          <a:p>
            <a:pPr marL="609600" indent="-609600" eaLnBrk="1" hangingPunct="1">
              <a:buFont typeface="Wingdings" panose="05000000000000000000" pitchFamily="2" charset="2"/>
              <a:buNone/>
              <a:defRPr/>
            </a:pPr>
            <a:r>
              <a:rPr lang="zh-CN" altLang="en-US" sz="2800" b="1" dirty="0" smtClean="0"/>
              <a:t>的高位地址线某根；此法称为</a:t>
            </a:r>
            <a:r>
              <a:rPr lang="zh-CN" altLang="en-US" sz="2800" b="1" dirty="0" smtClean="0">
                <a:solidFill>
                  <a:srgbClr val="FFFF00"/>
                </a:solidFill>
              </a:rPr>
              <a:t>线选法</a:t>
            </a:r>
            <a:r>
              <a:rPr lang="zh-CN" altLang="en-US" sz="2800" b="1" dirty="0" smtClean="0"/>
              <a:t>，</a:t>
            </a:r>
            <a:endParaRPr lang="zh-CN" altLang="en-US" sz="2800" b="1" dirty="0" smtClean="0"/>
          </a:p>
          <a:p>
            <a:pPr marL="609600" indent="-609600" eaLnBrk="1" hangingPunct="1">
              <a:buFont typeface="Wingdings" panose="05000000000000000000" pitchFamily="2" charset="2"/>
              <a:buNone/>
              <a:defRPr/>
            </a:pPr>
            <a:r>
              <a:rPr lang="zh-CN" altLang="en-US" sz="2800" b="1" dirty="0" smtClean="0"/>
              <a:t>或称线译码。用于外围芯片不多的情况，</a:t>
            </a:r>
            <a:endParaRPr lang="zh-CN" altLang="en-US" sz="2800" b="1" dirty="0" smtClean="0"/>
          </a:p>
          <a:p>
            <a:pPr marL="609600" indent="-609600" eaLnBrk="1" hangingPunct="1">
              <a:buFont typeface="Wingdings" panose="05000000000000000000" pitchFamily="2" charset="2"/>
              <a:buNone/>
              <a:defRPr/>
            </a:pPr>
            <a:r>
              <a:rPr lang="zh-CN" altLang="en-US" sz="2800" b="1" dirty="0" smtClean="0"/>
              <a:t>是最简单，最低廉的方法。见右图</a:t>
            </a:r>
            <a:r>
              <a:rPr lang="en-US" altLang="zh-CN" sz="2800" b="1" dirty="0" smtClean="0"/>
              <a:t>(a)</a:t>
            </a:r>
            <a:endParaRPr lang="en-US" altLang="zh-CN" sz="2800" b="1" dirty="0" smtClean="0"/>
          </a:p>
          <a:p>
            <a:pPr marL="609600" indent="-609600" eaLnBrk="1" hangingPunct="1">
              <a:buFont typeface="Wingdings" panose="05000000000000000000" pitchFamily="2" charset="2"/>
              <a:buNone/>
              <a:defRPr/>
            </a:pPr>
            <a:r>
              <a:rPr lang="en-US" altLang="zh-CN" sz="2800" b="1" dirty="0" smtClean="0"/>
              <a:t>2</a:t>
            </a:r>
            <a:r>
              <a:rPr lang="zh-CN" altLang="en-US" sz="2800" b="1" dirty="0" smtClean="0"/>
              <a:t>）片选引脚接对高位地址线进行译码后的输出。</a:t>
            </a:r>
            <a:endParaRPr lang="zh-CN" altLang="en-US" sz="2800" b="1" dirty="0" smtClean="0"/>
          </a:p>
          <a:p>
            <a:pPr marL="609600" indent="-609600" eaLnBrk="1" hangingPunct="1">
              <a:buFont typeface="Wingdings" panose="05000000000000000000" pitchFamily="2" charset="2"/>
              <a:buNone/>
              <a:defRPr/>
            </a:pPr>
            <a:r>
              <a:rPr lang="zh-CN" altLang="en-US" sz="2800" b="1" dirty="0" smtClean="0"/>
              <a:t>      译码可采用</a:t>
            </a:r>
            <a:r>
              <a:rPr lang="zh-CN" altLang="en-US" sz="2800" b="1" dirty="0" smtClean="0">
                <a:solidFill>
                  <a:srgbClr val="FFFF00"/>
                </a:solidFill>
              </a:rPr>
              <a:t>部分译码或全译码法</a:t>
            </a:r>
            <a:r>
              <a:rPr lang="zh-CN" altLang="en-US" sz="2800" b="1" dirty="0" smtClean="0"/>
              <a:t>，</a:t>
            </a:r>
            <a:endParaRPr lang="zh-CN" altLang="en-US" sz="2800" b="1" dirty="0" smtClean="0"/>
          </a:p>
          <a:p>
            <a:pPr marL="609600" indent="-609600" eaLnBrk="1" hangingPunct="1">
              <a:buFont typeface="Wingdings" panose="05000000000000000000" pitchFamily="2" charset="2"/>
              <a:buNone/>
              <a:defRPr/>
            </a:pPr>
            <a:r>
              <a:rPr lang="zh-CN" altLang="en-US" sz="2800" b="1" dirty="0" smtClean="0"/>
              <a:t>所谓部分译码就是用片内寻址剩下的</a:t>
            </a:r>
            <a:endParaRPr lang="zh-CN" altLang="en-US" sz="2800" b="1" dirty="0" smtClean="0"/>
          </a:p>
          <a:p>
            <a:pPr marL="609600" indent="-609600" eaLnBrk="1" hangingPunct="1">
              <a:buFont typeface="Wingdings" panose="05000000000000000000" pitchFamily="2" charset="2"/>
              <a:buNone/>
              <a:defRPr/>
            </a:pPr>
            <a:r>
              <a:rPr lang="zh-CN" altLang="en-US" sz="2800" b="1" dirty="0" smtClean="0"/>
              <a:t>高位地址线中的几根进行译码，</a:t>
            </a:r>
            <a:endParaRPr lang="zh-CN" altLang="en-US" sz="2800" b="1" dirty="0" smtClean="0"/>
          </a:p>
          <a:p>
            <a:pPr marL="609600" indent="-609600" eaLnBrk="1" hangingPunct="1">
              <a:buFont typeface="Wingdings" panose="05000000000000000000" pitchFamily="2" charset="2"/>
              <a:buNone/>
              <a:defRPr/>
            </a:pPr>
            <a:r>
              <a:rPr lang="zh-CN" altLang="en-US" sz="2800" b="1" dirty="0" smtClean="0"/>
              <a:t>所谓全译码就是用片内寻址剩下的所</a:t>
            </a:r>
            <a:endParaRPr lang="zh-CN" altLang="en-US" sz="2800" b="1" dirty="0" smtClean="0"/>
          </a:p>
          <a:p>
            <a:pPr marL="609600" indent="-609600" eaLnBrk="1" hangingPunct="1">
              <a:buFont typeface="Wingdings" panose="05000000000000000000" pitchFamily="2" charset="2"/>
              <a:buNone/>
              <a:defRPr/>
            </a:pPr>
            <a:r>
              <a:rPr lang="zh-CN" altLang="en-US" sz="2800" b="1" dirty="0" smtClean="0"/>
              <a:t>有的高位地址线进行译码。</a:t>
            </a:r>
            <a:endParaRPr lang="zh-CN" altLang="en-US" sz="2800" b="1" dirty="0" smtClean="0"/>
          </a:p>
          <a:p>
            <a:pPr marL="609600" indent="-609600" eaLnBrk="1" hangingPunct="1">
              <a:buFont typeface="Wingdings" panose="05000000000000000000" pitchFamily="2" charset="2"/>
              <a:buNone/>
              <a:defRPr/>
            </a:pPr>
            <a:r>
              <a:rPr lang="zh-CN" altLang="en-US" sz="2800" b="1" dirty="0" smtClean="0"/>
              <a:t>该法的缺点是要增加地址译码器。</a:t>
            </a:r>
            <a:endParaRPr lang="zh-CN" altLang="en-US" sz="2800" b="1" dirty="0" smtClean="0"/>
          </a:p>
          <a:p>
            <a:pPr marL="609600" indent="-609600" eaLnBrk="1" hangingPunct="1">
              <a:buFont typeface="Wingdings" panose="05000000000000000000" pitchFamily="2" charset="2"/>
              <a:buNone/>
              <a:defRPr/>
            </a:pPr>
            <a:r>
              <a:rPr lang="zh-CN" altLang="en-US" sz="2800" b="1" dirty="0" smtClean="0"/>
              <a:t>全译码法的优点是地址唯一。见右图</a:t>
            </a:r>
            <a:r>
              <a:rPr lang="en-US" altLang="zh-CN" sz="2800" b="1" dirty="0" smtClean="0"/>
              <a:t>(b)</a:t>
            </a:r>
            <a:endParaRPr lang="en-US" altLang="zh-CN" sz="2800" b="1" dirty="0" smtClean="0"/>
          </a:p>
        </p:txBody>
      </p:sp>
      <p:graphicFrame>
        <p:nvGraphicFramePr>
          <p:cNvPr id="12291" name="Object 4"/>
          <p:cNvGraphicFramePr>
            <a:graphicFrameLocks noGrp="1" noChangeAspect="1"/>
          </p:cNvGraphicFramePr>
          <p:nvPr>
            <p:ph sz="quarter" idx="2"/>
          </p:nvPr>
        </p:nvGraphicFramePr>
        <p:xfrm>
          <a:off x="6516688" y="333375"/>
          <a:ext cx="2627312" cy="2232025"/>
        </p:xfrm>
        <a:graphic>
          <a:graphicData uri="http://schemas.openxmlformats.org/presentationml/2006/ole">
            <mc:AlternateContent xmlns:mc="http://schemas.openxmlformats.org/markup-compatibility/2006">
              <mc:Choice xmlns:v="urn:schemas-microsoft-com:vml" Requires="v">
                <p:oleObj spid="_x0000_s12302" name="Visio" r:id="rId1" imgW="1171575" imgH="1047750" progId="Visio.Drawing.6">
                  <p:embed/>
                </p:oleObj>
              </mc:Choice>
              <mc:Fallback>
                <p:oleObj name="Visio" r:id="rId1" imgW="1171575" imgH="1047750"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33375"/>
                        <a:ext cx="2627312" cy="2232025"/>
                      </a:xfrm>
                      <a:prstGeom prst="rect">
                        <a:avLst/>
                      </a:prstGeom>
                      <a:solidFill>
                        <a:srgbClr val="CCFF66"/>
                      </a:solidFill>
                      <a:ln>
                        <a:noFill/>
                      </a:ln>
                      <a:effectLst/>
                      <a:extLst>
                        <a:ext uri="{91240B29-F687-4F45-9708-019B960494DF}">
                          <a14:hiddenLine xmlns:a14="http://schemas.microsoft.com/office/drawing/2010/main" w="12700">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7"/>
          <p:cNvGraphicFramePr>
            <a:graphicFrameLocks noGrp="1" noChangeAspect="1"/>
          </p:cNvGraphicFramePr>
          <p:nvPr>
            <p:ph sz="quarter" idx="3"/>
          </p:nvPr>
        </p:nvGraphicFramePr>
        <p:xfrm>
          <a:off x="6443663" y="3644900"/>
          <a:ext cx="2700337" cy="2376488"/>
        </p:xfrm>
        <a:graphic>
          <a:graphicData uri="http://schemas.openxmlformats.org/presentationml/2006/ole">
            <mc:AlternateContent xmlns:mc="http://schemas.openxmlformats.org/markup-compatibility/2006">
              <mc:Choice xmlns:v="urn:schemas-microsoft-com:vml" Requires="v">
                <p:oleObj spid="_x0000_s12303" name="Visio" r:id="rId3" imgW="1333500" imgH="1133475" progId="Visio.Drawing.6">
                  <p:embed/>
                </p:oleObj>
              </mc:Choice>
              <mc:Fallback>
                <p:oleObj name="Visio" r:id="rId3" imgW="1333500" imgH="1133475" progId="Visio.Drawing.6">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3644900"/>
                        <a:ext cx="2700337" cy="2376488"/>
                      </a:xfrm>
                      <a:prstGeom prst="rect">
                        <a:avLst/>
                      </a:prstGeom>
                      <a:solidFill>
                        <a:srgbClr val="CCFF66"/>
                      </a:solidFill>
                      <a:ln w="12700" cap="sq" cmpd="sng">
                        <a:solidFill>
                          <a:schemeClr val="bg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AutoShape 11"/>
          <p:cNvSpPr>
            <a:spLocks noChangeArrowheads="1"/>
          </p:cNvSpPr>
          <p:nvPr/>
        </p:nvSpPr>
        <p:spPr bwMode="auto">
          <a:xfrm flipH="1">
            <a:off x="0" y="188913"/>
            <a:ext cx="360363" cy="215900"/>
          </a:xfrm>
          <a:custGeom>
            <a:avLst/>
            <a:gdLst>
              <a:gd name="T0" fmla="*/ 181183 w 21600"/>
              <a:gd name="T1" fmla="*/ 21860 h 21600"/>
              <a:gd name="T2" fmla="*/ 48849 w 21600"/>
              <a:gd name="T3" fmla="*/ 107950 h 21600"/>
              <a:gd name="T4" fmla="*/ 181183 w 21600"/>
              <a:gd name="T5" fmla="*/ 215900 h 21600"/>
              <a:gd name="T6" fmla="*/ 311514 w 21600"/>
              <a:gd name="T7" fmla="*/ 10795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Times New Roman" pitchFamily="18" charset="0"/>
              </a:rPr>
              <a:t> </a:t>
            </a:r>
            <a:endParaRPr kumimoji="1" lang="zh-CN" altLang="en-US" sz="2400">
              <a:latin typeface="Times New Roman" pitchFamily="18" charset="0"/>
            </a:endParaRP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8318500" y="6032500"/>
            <a:ext cx="609600" cy="609600"/>
          </a:xfrm>
          <a:prstGeom prst="rect">
            <a:avLst/>
          </a:prstGeom>
        </p:spPr>
      </p:pic>
    </p:spTree>
  </p:cSld>
  <p:clrMapOvr>
    <a:masterClrMapping/>
  </p:clrMapOvr>
  <p:transition advTm="5514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0" y="0"/>
            <a:ext cx="6116955" cy="2781300"/>
          </a:xfrm>
        </p:spPr>
        <p:txBody>
          <a:bodyPr/>
          <a:lstStyle/>
          <a:p>
            <a:pPr eaLnBrk="1" hangingPunct="1">
              <a:lnSpc>
                <a:spcPct val="105000"/>
              </a:lnSpc>
              <a:buFont typeface="Wingdings" panose="05000000000000000000" pitchFamily="2" charset="2"/>
              <a:buNone/>
              <a:defRPr/>
            </a:pPr>
            <a:endParaRPr lang="en-US" altLang="zh-CN" b="1" dirty="0" smtClean="0"/>
          </a:p>
          <a:p>
            <a:pPr eaLnBrk="1" hangingPunct="1">
              <a:lnSpc>
                <a:spcPct val="105000"/>
              </a:lnSpc>
              <a:buFont typeface="Wingdings" panose="05000000000000000000" pitchFamily="2" charset="2"/>
              <a:buNone/>
              <a:defRPr/>
            </a:pPr>
            <a:r>
              <a:rPr lang="en-US" altLang="zh-CN" b="1" dirty="0" smtClean="0"/>
              <a:t>3</a:t>
            </a:r>
            <a:r>
              <a:rPr lang="zh-CN" altLang="en-US" b="1" dirty="0" smtClean="0"/>
              <a:t>）片选端可直接接地。</a:t>
            </a:r>
            <a:endParaRPr lang="zh-CN" altLang="en-US" b="1" dirty="0" smtClean="0"/>
          </a:p>
          <a:p>
            <a:pPr eaLnBrk="1" hangingPunct="1">
              <a:lnSpc>
                <a:spcPct val="105000"/>
              </a:lnSpc>
              <a:buFont typeface="Wingdings" panose="05000000000000000000" pitchFamily="2" charset="2"/>
              <a:buNone/>
              <a:defRPr/>
            </a:pPr>
            <a:r>
              <a:rPr lang="zh-CN" altLang="en-US" b="1" dirty="0" smtClean="0"/>
              <a:t>           当接入单片机的某类芯片仅一片时，片选端可直接</a:t>
            </a:r>
            <a:r>
              <a:rPr lang="zh-CN" altLang="en-US" b="1" dirty="0" smtClean="0">
                <a:solidFill>
                  <a:srgbClr val="FFFF00"/>
                </a:solidFill>
              </a:rPr>
              <a:t>接地</a:t>
            </a:r>
            <a:r>
              <a:rPr lang="zh-CN" altLang="en-US" b="1" dirty="0" smtClean="0"/>
              <a:t>使它始终处于选中状态。此法可用于最小系统。见右图</a:t>
            </a:r>
            <a:r>
              <a:rPr lang="en-US" altLang="zh-CN" b="1" dirty="0" smtClean="0"/>
              <a:t>(c)</a:t>
            </a:r>
            <a:endParaRPr lang="zh-CN" altLang="en-US" b="1" dirty="0" smtClean="0"/>
          </a:p>
        </p:txBody>
      </p:sp>
      <p:graphicFrame>
        <p:nvGraphicFramePr>
          <p:cNvPr id="13315" name="Object 4"/>
          <p:cNvGraphicFramePr>
            <a:graphicFrameLocks noGrp="1" noChangeAspect="1"/>
          </p:cNvGraphicFramePr>
          <p:nvPr>
            <p:ph sz="half" idx="2"/>
          </p:nvPr>
        </p:nvGraphicFramePr>
        <p:xfrm>
          <a:off x="6228184" y="404664"/>
          <a:ext cx="2770187" cy="2060575"/>
        </p:xfrm>
        <a:graphic>
          <a:graphicData uri="http://schemas.openxmlformats.org/presentationml/2006/ole">
            <mc:AlternateContent xmlns:mc="http://schemas.openxmlformats.org/markup-compatibility/2006">
              <mc:Choice xmlns:v="urn:schemas-microsoft-com:vml" Requires="v">
                <p:oleObj spid="_x0000_s13321" name="Visio" r:id="rId1" imgW="1162050" imgH="1095375" progId="Visio.Drawing.6">
                  <p:embed/>
                </p:oleObj>
              </mc:Choice>
              <mc:Fallback>
                <p:oleObj name="Visio" r:id="rId1" imgW="1162050" imgH="1095375"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04664"/>
                        <a:ext cx="2770187" cy="2060575"/>
                      </a:xfrm>
                      <a:prstGeom prst="rect">
                        <a:avLst/>
                      </a:prstGeom>
                      <a:solidFill>
                        <a:srgbClr val="CCFF66"/>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6" name="Text Box 7"/>
          <p:cNvSpPr txBox="1">
            <a:spLocks noChangeArrowheads="1"/>
          </p:cNvSpPr>
          <p:nvPr/>
        </p:nvSpPr>
        <p:spPr bwMode="auto">
          <a:xfrm>
            <a:off x="0" y="4005064"/>
            <a:ext cx="9144000" cy="216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130000"/>
              </a:lnSpc>
              <a:spcBef>
                <a:spcPts val="1200"/>
              </a:spcBef>
            </a:pPr>
            <a:r>
              <a:rPr kumimoji="1" lang="zh-CN" altLang="en-US" sz="3200" b="1" dirty="0">
                <a:latin typeface="Times New Roman" pitchFamily="18" charset="0"/>
              </a:rPr>
              <a:t>       </a:t>
            </a:r>
            <a:r>
              <a:rPr kumimoji="1" lang="zh-CN" altLang="en-US" sz="3200" b="1" dirty="0">
                <a:solidFill>
                  <a:schemeClr val="tx2"/>
                </a:solidFill>
                <a:latin typeface="Times New Roman" pitchFamily="18" charset="0"/>
              </a:rPr>
              <a:t>系统扩展中的</a:t>
            </a:r>
            <a:r>
              <a:rPr kumimoji="1" lang="zh-CN" altLang="en-US" sz="3200" b="1" dirty="0" smtClean="0">
                <a:solidFill>
                  <a:schemeClr val="tx2"/>
                </a:solidFill>
                <a:latin typeface="Times New Roman" pitchFamily="18" charset="0"/>
              </a:rPr>
              <a:t>原则：</a:t>
            </a:r>
            <a:endParaRPr kumimoji="1" lang="en-US" altLang="zh-CN" sz="3200" b="1" dirty="0" smtClean="0">
              <a:solidFill>
                <a:schemeClr val="tx2"/>
              </a:solidFill>
              <a:latin typeface="Times New Roman" pitchFamily="18" charset="0"/>
            </a:endParaRPr>
          </a:p>
          <a:p>
            <a:pPr eaLnBrk="1" hangingPunct="1">
              <a:lnSpc>
                <a:spcPct val="130000"/>
              </a:lnSpc>
              <a:spcBef>
                <a:spcPts val="1200"/>
              </a:spcBef>
            </a:pPr>
            <a:r>
              <a:rPr kumimoji="1" lang="zh-CN" altLang="en-US" sz="3200" b="1" dirty="0" smtClean="0">
                <a:latin typeface="Times New Roman" pitchFamily="18" charset="0"/>
              </a:rPr>
              <a:t>使用</a:t>
            </a:r>
            <a:r>
              <a:rPr kumimoji="1" lang="zh-CN" altLang="en-US" sz="3200" b="1" dirty="0">
                <a:latin typeface="Times New Roman" pitchFamily="18" charset="0"/>
              </a:rPr>
              <a:t>相同控制信号的芯片</a:t>
            </a:r>
            <a:r>
              <a:rPr kumimoji="1" lang="zh-CN" altLang="en-US" sz="3200" b="1" dirty="0" smtClean="0">
                <a:latin typeface="Times New Roman" pitchFamily="18" charset="0"/>
              </a:rPr>
              <a:t>之间不能</a:t>
            </a:r>
            <a:r>
              <a:rPr kumimoji="1" lang="zh-CN" altLang="en-US" sz="3200" b="1" dirty="0">
                <a:latin typeface="Times New Roman" pitchFamily="18" charset="0"/>
              </a:rPr>
              <a:t>有相同的</a:t>
            </a:r>
            <a:r>
              <a:rPr kumimoji="1" lang="zh-CN" altLang="en-US" sz="3200" b="1" dirty="0" smtClean="0">
                <a:latin typeface="Times New Roman" pitchFamily="18" charset="0"/>
              </a:rPr>
              <a:t>地址；使用</a:t>
            </a:r>
            <a:r>
              <a:rPr kumimoji="1" lang="zh-CN" altLang="en-US" sz="3200" b="1" dirty="0">
                <a:latin typeface="Times New Roman" pitchFamily="18" charset="0"/>
              </a:rPr>
              <a:t>相同地址的芯片</a:t>
            </a:r>
            <a:r>
              <a:rPr kumimoji="1" lang="zh-CN" altLang="en-US" sz="3200" b="1" dirty="0" smtClean="0">
                <a:latin typeface="Times New Roman" pitchFamily="18" charset="0"/>
              </a:rPr>
              <a:t>之间控制信号</a:t>
            </a:r>
            <a:r>
              <a:rPr kumimoji="1" lang="zh-CN" altLang="en-US" sz="3200" b="1" dirty="0">
                <a:latin typeface="Times New Roman" pitchFamily="18" charset="0"/>
              </a:rPr>
              <a:t>不能</a:t>
            </a:r>
            <a:r>
              <a:rPr kumimoji="1" lang="zh-CN" altLang="en-US" sz="3200" b="1" dirty="0" smtClean="0">
                <a:latin typeface="Times New Roman" pitchFamily="18" charset="0"/>
              </a:rPr>
              <a:t>相同。 </a:t>
            </a:r>
            <a:endParaRPr kumimoji="1" lang="zh-CN" altLang="en-US" sz="3200" b="1" dirty="0">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3871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body" idx="1"/>
          </p:nvPr>
        </p:nvSpPr>
        <p:spPr>
          <a:xfrm>
            <a:off x="250825" y="333375"/>
            <a:ext cx="8532813" cy="6264275"/>
          </a:xfrm>
        </p:spPr>
        <p:txBody>
          <a:bodyPr/>
          <a:lstStyle/>
          <a:p>
            <a:pPr algn="ctr" eaLnBrk="1" hangingPunct="1">
              <a:buFont typeface="Wingdings" panose="05000000000000000000" pitchFamily="2" charset="2"/>
              <a:buNone/>
              <a:defRPr/>
            </a:pPr>
            <a:r>
              <a:rPr lang="en-US" altLang="zh-CN" b="1" dirty="0" smtClean="0"/>
              <a:t>9.1.3 </a:t>
            </a:r>
            <a:r>
              <a:rPr lang="zh-CN" altLang="en-US" b="1" dirty="0" smtClean="0"/>
              <a:t>地址译码器</a:t>
            </a:r>
            <a:endParaRPr lang="zh-CN" altLang="en-US" b="1" dirty="0" smtClean="0"/>
          </a:p>
          <a:p>
            <a:pPr eaLnBrk="1" hangingPunct="1">
              <a:buFont typeface="Wingdings" panose="05000000000000000000" pitchFamily="2" charset="2"/>
              <a:buNone/>
              <a:defRPr/>
            </a:pPr>
            <a:r>
              <a:rPr lang="en-US" altLang="zh-CN" b="1" dirty="0" smtClean="0"/>
              <a:t>1</a:t>
            </a:r>
            <a:r>
              <a:rPr lang="zh-CN" altLang="en-US" b="1" dirty="0" smtClean="0"/>
              <a:t>．使用逻辑门译码</a:t>
            </a:r>
            <a:endParaRPr lang="zh-CN" altLang="en-US" b="1" dirty="0" smtClean="0"/>
          </a:p>
          <a:p>
            <a:pPr eaLnBrk="1" hangingPunct="1">
              <a:buFont typeface="Wingdings" panose="05000000000000000000" pitchFamily="2" charset="2"/>
              <a:buNone/>
              <a:defRPr/>
            </a:pPr>
            <a:r>
              <a:rPr lang="zh-CN" altLang="en-US" b="1" dirty="0" smtClean="0"/>
              <a:t>        设某芯片的字选地址线为</a:t>
            </a:r>
            <a:r>
              <a:rPr lang="en-US" altLang="zh-CN" b="1" dirty="0" smtClean="0"/>
              <a:t>A0~A11(4KB)</a:t>
            </a:r>
            <a:r>
              <a:rPr lang="zh-CN" altLang="en-US" b="1" dirty="0" smtClean="0"/>
              <a:t>，使用逻辑门作地址译码</a:t>
            </a:r>
            <a:r>
              <a:rPr lang="en-US" altLang="zh-CN" b="1" dirty="0" smtClean="0"/>
              <a:t>,</a:t>
            </a:r>
            <a:r>
              <a:rPr lang="zh-CN" altLang="en-US" b="1" dirty="0" smtClean="0"/>
              <a:t>其输出接芯片片选</a:t>
            </a:r>
            <a:r>
              <a:rPr lang="en-US" altLang="zh-CN" b="1" dirty="0" smtClean="0"/>
              <a:t>CE</a:t>
            </a:r>
            <a:r>
              <a:rPr lang="zh-CN" altLang="en-US" b="1" dirty="0" smtClean="0"/>
              <a:t>，电路见图</a:t>
            </a:r>
            <a:r>
              <a:rPr lang="en-US" altLang="zh-CN" b="1" dirty="0" smtClean="0"/>
              <a:t>9-3</a:t>
            </a:r>
            <a:r>
              <a:rPr lang="zh-CN" altLang="en-US" b="1" dirty="0" smtClean="0"/>
              <a:t>，字选地址线直接接</a:t>
            </a:r>
            <a:r>
              <a:rPr lang="en-US" altLang="zh-CN" b="1" dirty="0" smtClean="0"/>
              <a:t>CPU</a:t>
            </a:r>
            <a:r>
              <a:rPr lang="zh-CN" altLang="en-US" b="1" dirty="0" smtClean="0"/>
              <a:t>的地址线</a:t>
            </a:r>
            <a:r>
              <a:rPr lang="en-US" altLang="zh-CN" b="1" dirty="0" smtClean="0"/>
              <a:t>A0~A11</a:t>
            </a:r>
            <a:r>
              <a:rPr lang="zh-CN" altLang="en-US" b="1" dirty="0" smtClean="0"/>
              <a:t>。下图</a:t>
            </a:r>
            <a:r>
              <a:rPr lang="en-US" altLang="zh-CN" b="1" dirty="0" smtClean="0"/>
              <a:t> (a)</a:t>
            </a:r>
            <a:r>
              <a:rPr lang="zh-CN" altLang="en-US" b="1" dirty="0" smtClean="0"/>
              <a:t>是用混合逻辑表示输入和输出的逻辑关系，小圈表示低电平有效； 该逻辑关系需用两个非门和一个与非门实现，如图</a:t>
            </a:r>
            <a:r>
              <a:rPr lang="en-US" altLang="zh-CN" b="1" dirty="0" smtClean="0"/>
              <a:t> (b)</a:t>
            </a:r>
            <a:r>
              <a:rPr lang="zh-CN" altLang="en-US" b="1" dirty="0" smtClean="0"/>
              <a:t>所示，这是用正逻辑表示的电路。计算机电路中通常用简洁、直观的混合逻辑表示输入和输出的逻辑关系。</a:t>
            </a:r>
            <a:endParaRPr lang="zh-CN" altLang="en-US" b="1" dirty="0" smtClean="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787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7" name="Object 3"/>
          <p:cNvGraphicFramePr>
            <a:graphicFrameLocks noGrp="1" noChangeAspect="1"/>
          </p:cNvGraphicFramePr>
          <p:nvPr>
            <p:ph sz="half" idx="1"/>
          </p:nvPr>
        </p:nvGraphicFramePr>
        <p:xfrm>
          <a:off x="0" y="765175"/>
          <a:ext cx="4176713" cy="3213100"/>
        </p:xfrm>
        <a:graphic>
          <a:graphicData uri="http://schemas.openxmlformats.org/presentationml/2006/ole">
            <mc:AlternateContent xmlns:mc="http://schemas.openxmlformats.org/markup-compatibility/2006">
              <mc:Choice xmlns:v="urn:schemas-microsoft-com:vml" Requires="v">
                <p:oleObj spid="_x0000_s15377" name="Visio" r:id="rId1" imgW="1695450" imgH="1123950" progId="Visio.Drawing.6">
                  <p:embed/>
                </p:oleObj>
              </mc:Choice>
              <mc:Fallback>
                <p:oleObj name="Visio" r:id="rId1" imgW="1695450" imgH="1123950" progId="Visio.Drawing.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4176713" cy="32131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09" name="Object 5"/>
          <p:cNvGraphicFramePr>
            <a:graphicFrameLocks noGrp="1" noChangeAspect="1"/>
          </p:cNvGraphicFramePr>
          <p:nvPr>
            <p:ph sz="quarter" idx="2"/>
          </p:nvPr>
        </p:nvGraphicFramePr>
        <p:xfrm>
          <a:off x="4643438" y="695325"/>
          <a:ext cx="4500562" cy="3208338"/>
        </p:xfrm>
        <a:graphic>
          <a:graphicData uri="http://schemas.openxmlformats.org/presentationml/2006/ole">
            <mc:AlternateContent xmlns:mc="http://schemas.openxmlformats.org/markup-compatibility/2006">
              <mc:Choice xmlns:v="urn:schemas-microsoft-com:vml" Requires="v">
                <p:oleObj spid="_x0000_s15378" name="Visio" r:id="rId3" imgW="1981200" imgH="1162050" progId="Visio.Drawing.6">
                  <p:embed/>
                </p:oleObj>
              </mc:Choice>
              <mc:Fallback>
                <p:oleObj name="Visio" r:id="rId3" imgW="1981200" imgH="116205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695325"/>
                        <a:ext cx="4500562" cy="3208338"/>
                      </a:xfrm>
                      <a:prstGeom prst="rect">
                        <a:avLst/>
                      </a:prstGeom>
                      <a:solidFill>
                        <a:srgbClr val="66FFFF"/>
                      </a:solidFill>
                      <a:ln>
                        <a:noFill/>
                      </a:ln>
                      <a:effectLst/>
                      <a:extLst>
                        <a:ext uri="{91240B29-F687-4F45-9708-019B960494DF}">
                          <a14:hiddenLine xmlns:a14="http://schemas.microsoft.com/office/drawing/2010/main" w="12700">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Text Box 12"/>
          <p:cNvSpPr txBox="1">
            <a:spLocks noChangeArrowheads="1"/>
          </p:cNvSpPr>
          <p:nvPr/>
        </p:nvSpPr>
        <p:spPr bwMode="auto">
          <a:xfrm>
            <a:off x="468313" y="1028700"/>
            <a:ext cx="86756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endParaRPr kumimoji="1" lang="zh-CN" altLang="en-US" sz="1800">
              <a:latin typeface="Times New Roman" pitchFamily="18" charset="0"/>
            </a:endParaRPr>
          </a:p>
        </p:txBody>
      </p:sp>
      <p:grpSp>
        <p:nvGrpSpPr>
          <p:cNvPr id="123922" name="Group 18"/>
          <p:cNvGrpSpPr/>
          <p:nvPr/>
        </p:nvGrpSpPr>
        <p:grpSpPr bwMode="auto">
          <a:xfrm>
            <a:off x="3059113" y="3836988"/>
            <a:ext cx="3690937" cy="511175"/>
            <a:chOff x="1927" y="2417"/>
            <a:chExt cx="2325" cy="322"/>
          </a:xfrm>
        </p:grpSpPr>
        <p:cxnSp>
          <p:nvCxnSpPr>
            <p:cNvPr id="15369" name="AutoShape 13"/>
            <p:cNvCxnSpPr>
              <a:cxnSpLocks noChangeShapeType="1"/>
            </p:cNvCxnSpPr>
            <p:nvPr/>
          </p:nvCxnSpPr>
          <p:spPr bwMode="auto">
            <a:xfrm rot="16200000" flipV="1">
              <a:off x="3023" y="1321"/>
              <a:ext cx="133" cy="2325"/>
            </a:xfrm>
            <a:prstGeom prst="curvedConnector4">
              <a:avLst>
                <a:gd name="adj1" fmla="val -154139"/>
                <a:gd name="adj2" fmla="val 95782"/>
              </a:avLst>
            </a:prstGeom>
            <a:noFill/>
            <a:ln w="12700" cap="sq">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0" name="Text Box 14"/>
            <p:cNvSpPr txBox="1">
              <a:spLocks noChangeArrowheads="1"/>
            </p:cNvSpPr>
            <p:nvPr/>
          </p:nvSpPr>
          <p:spPr bwMode="auto">
            <a:xfrm>
              <a:off x="2789" y="2507"/>
              <a:ext cx="59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zh-CN" altLang="en-US" sz="1800" b="1">
                  <a:latin typeface="Times New Roman" pitchFamily="18" charset="0"/>
                </a:rPr>
                <a:t>等效</a:t>
              </a:r>
              <a:endParaRPr kumimoji="1" lang="zh-CN" altLang="en-US" sz="1800" b="1">
                <a:latin typeface="Times New Roman" pitchFamily="18" charset="0"/>
              </a:endParaRPr>
            </a:p>
          </p:txBody>
        </p:sp>
      </p:grpSp>
      <p:sp>
        <p:nvSpPr>
          <p:cNvPr id="123919" name="Text Box 15"/>
          <p:cNvSpPr txBox="1">
            <a:spLocks noChangeArrowheads="1"/>
          </p:cNvSpPr>
          <p:nvPr/>
        </p:nvSpPr>
        <p:spPr bwMode="auto">
          <a:xfrm>
            <a:off x="0" y="4365625"/>
            <a:ext cx="9396413"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r>
              <a:rPr kumimoji="1" lang="zh-CN" altLang="en-US" sz="1800" b="1">
                <a:latin typeface="Times New Roman" pitchFamily="18" charset="0"/>
              </a:rPr>
              <a:t> 该芯片的地址排列如下：</a:t>
            </a:r>
            <a:endParaRPr kumimoji="1" lang="zh-CN" altLang="en-US" sz="1800" b="1">
              <a:latin typeface="Times New Roman" pitchFamily="18" charset="0"/>
            </a:endParaRPr>
          </a:p>
          <a:p>
            <a:pPr eaLnBrk="1" hangingPunct="1"/>
            <a:r>
              <a:rPr kumimoji="1" lang="zh-CN" altLang="en-US" sz="1800" b="1">
                <a:latin typeface="Times New Roman" pitchFamily="18" charset="0"/>
              </a:rPr>
              <a:t>                片    选                                     字      选 </a:t>
            </a:r>
            <a:endParaRPr kumimoji="1" lang="en-US" altLang="zh-CN" sz="1800" b="1">
              <a:latin typeface="Times New Roman" pitchFamily="18" charset="0"/>
            </a:endParaRPr>
          </a:p>
          <a:p>
            <a:pPr eaLnBrk="1" hangingPunct="1"/>
            <a:r>
              <a:rPr kumimoji="1" lang="en-US" altLang="zh-CN" sz="1800" b="1">
                <a:latin typeface="Times New Roman" pitchFamily="18" charset="0"/>
              </a:rPr>
              <a:t>   A15  A14 A13 A12 A11 A10 A9 A8 A7 A6 A5 A4 A3 A2 A1  A0</a:t>
            </a:r>
            <a:endParaRPr kumimoji="1" lang="en-US" altLang="zh-CN" sz="1800" b="1">
              <a:latin typeface="Times New Roman" pitchFamily="18" charset="0"/>
            </a:endParaRPr>
          </a:p>
          <a:p>
            <a:pPr eaLnBrk="1" hangingPunct="1"/>
            <a:r>
              <a:rPr kumimoji="1" lang="en-US" altLang="zh-CN" sz="1800" b="1">
                <a:latin typeface="Times New Roman" pitchFamily="18" charset="0"/>
              </a:rPr>
              <a:t>      0     1       1     0        0     0     0    0    0    0    0   0    0   0     0     0  </a:t>
            </a:r>
            <a:endParaRPr kumimoji="1" lang="en-US" altLang="zh-CN" sz="1800" b="1">
              <a:latin typeface="Times New Roman" pitchFamily="18" charset="0"/>
            </a:endParaRPr>
          </a:p>
          <a:p>
            <a:pPr eaLnBrk="1" hangingPunct="1"/>
            <a:r>
              <a:rPr kumimoji="1" lang="en-US" altLang="zh-CN" sz="1800" b="1">
                <a:latin typeface="Times New Roman" pitchFamily="18" charset="0"/>
              </a:rPr>
              <a:t>      0     1       1     0        1     1     1    1    1    1    1   1    1   1     1     1</a:t>
            </a:r>
            <a:endParaRPr kumimoji="1" lang="en-US" altLang="zh-CN" sz="1800" b="1">
              <a:latin typeface="Times New Roman" pitchFamily="18" charset="0"/>
            </a:endParaRPr>
          </a:p>
          <a:p>
            <a:pPr eaLnBrk="1" hangingPunct="1"/>
            <a:r>
              <a:rPr kumimoji="1" lang="en-US" altLang="zh-CN" sz="1800" b="1">
                <a:latin typeface="Times New Roman" pitchFamily="18" charset="0"/>
              </a:rPr>
              <a:t>                           </a:t>
            </a:r>
            <a:r>
              <a:rPr kumimoji="1" lang="zh-CN" altLang="en-US" sz="1800" b="1">
                <a:latin typeface="Times New Roman" pitchFamily="18" charset="0"/>
              </a:rPr>
              <a:t>地址范围：</a:t>
            </a:r>
            <a:r>
              <a:rPr kumimoji="1" lang="en-US" altLang="zh-CN" sz="1800" b="1">
                <a:latin typeface="Times New Roman" pitchFamily="18" charset="0"/>
              </a:rPr>
              <a:t>6000H-6FFFH</a:t>
            </a:r>
            <a:endParaRPr kumimoji="1" lang="en-US" altLang="zh-CN" sz="1800" b="1">
              <a:latin typeface="Times New Roman" pitchFamily="18" charset="0"/>
            </a:endParaRPr>
          </a:p>
        </p:txBody>
      </p:sp>
      <p:sp>
        <p:nvSpPr>
          <p:cNvPr id="15367" name="Line 16"/>
          <p:cNvSpPr>
            <a:spLocks noChangeShapeType="1"/>
          </p:cNvSpPr>
          <p:nvPr/>
        </p:nvSpPr>
        <p:spPr bwMode="auto">
          <a:xfrm>
            <a:off x="2752725" y="5013325"/>
            <a:ext cx="0" cy="863600"/>
          </a:xfrm>
          <a:prstGeom prst="line">
            <a:avLst/>
          </a:prstGeom>
          <a:noFill/>
          <a:ln w="28575">
            <a:solidFill>
              <a:schemeClr val="tx1"/>
            </a:solidFill>
            <a:prstDash val="sysDot"/>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921" name="Text Box 17"/>
          <p:cNvSpPr txBox="1">
            <a:spLocks noChangeArrowheads="1"/>
          </p:cNvSpPr>
          <p:nvPr/>
        </p:nvSpPr>
        <p:spPr bwMode="auto">
          <a:xfrm>
            <a:off x="0" y="0"/>
            <a:ext cx="914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zh-CN" altLang="en-US" sz="1800" b="1">
                <a:latin typeface="Times New Roman" pitchFamily="18" charset="0"/>
              </a:rPr>
              <a:t>例</a:t>
            </a:r>
            <a:r>
              <a:rPr kumimoji="1" lang="en-US" altLang="zh-CN" sz="1800" b="1">
                <a:latin typeface="Times New Roman" pitchFamily="18" charset="0"/>
              </a:rPr>
              <a:t>1 </a:t>
            </a:r>
            <a:r>
              <a:rPr kumimoji="1" lang="zh-CN" altLang="en-US" sz="1800" b="1">
                <a:latin typeface="Times New Roman" pitchFamily="18" charset="0"/>
              </a:rPr>
              <a:t>计算下列全译码电路中存储器的地址范围：</a:t>
            </a:r>
            <a:endParaRPr kumimoji="1" lang="zh-CN" altLang="en-US" sz="1800" b="1">
              <a:latin typeface="Times New Roman" pitchFamily="18" charset="0"/>
            </a:endParaRP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8318500" y="6032500"/>
            <a:ext cx="609600" cy="609600"/>
          </a:xfrm>
          <a:prstGeom prst="rect">
            <a:avLst/>
          </a:prstGeom>
        </p:spPr>
      </p:pic>
    </p:spTree>
    <p:custDataLst>
      <p:tags r:id="rId8"/>
    </p:custDataLst>
  </p:cSld>
  <p:clrMapOvr>
    <a:masterClrMapping/>
  </p:clrMapOvr>
  <p:transition advTm="6694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9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9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9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123919" grpId="0" bldLvl="0" animBg="1"/>
      <p:bldP spid="12392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noGrp="1" noChangeAspect="1"/>
          </p:cNvGraphicFramePr>
          <p:nvPr>
            <p:ph idx="1"/>
          </p:nvPr>
        </p:nvGraphicFramePr>
        <p:xfrm>
          <a:off x="0" y="2852738"/>
          <a:ext cx="9144000" cy="3441700"/>
        </p:xfrm>
        <a:graphic>
          <a:graphicData uri="http://schemas.openxmlformats.org/presentationml/2006/ole">
            <mc:AlternateContent xmlns:mc="http://schemas.openxmlformats.org/markup-compatibility/2006">
              <mc:Choice xmlns:v="urn:schemas-microsoft-com:vml" Requires="v">
                <p:oleObj spid="_x0000_s16393" name="Visio" r:id="rId1" imgW="4629150" imgH="1247775" progId="Visio.Drawing.6">
                  <p:embed/>
                </p:oleObj>
              </mc:Choice>
              <mc:Fallback>
                <p:oleObj name="Visio" r:id="rId1" imgW="4629150" imgH="1247775"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2738"/>
                        <a:ext cx="9144000" cy="3441700"/>
                      </a:xfrm>
                      <a:prstGeom prst="rect">
                        <a:avLst/>
                      </a:prstGeom>
                      <a:solidFill>
                        <a:srgbClr val="CCFFCC"/>
                      </a:solidFill>
                      <a:ln w="12700" cap="sq" cmpd="sng">
                        <a:solidFill>
                          <a:schemeClr val="bg2"/>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Text Box 7"/>
          <p:cNvSpPr txBox="1">
            <a:spLocks noChangeArrowheads="1"/>
          </p:cNvSpPr>
          <p:nvPr/>
        </p:nvSpPr>
        <p:spPr bwMode="auto">
          <a:xfrm>
            <a:off x="250825" y="476250"/>
            <a:ext cx="8424863"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zh-CN" altLang="en-US" sz="2400" b="1">
                <a:latin typeface="Times New Roman" pitchFamily="18" charset="0"/>
              </a:rPr>
              <a:t>例</a:t>
            </a:r>
            <a:r>
              <a:rPr kumimoji="1" lang="en-US" altLang="zh-CN" sz="2400" b="1">
                <a:latin typeface="Times New Roman" pitchFamily="18" charset="0"/>
              </a:rPr>
              <a:t>2</a:t>
            </a:r>
            <a:r>
              <a:rPr kumimoji="1" lang="en-US" altLang="zh-CN" sz="2400">
                <a:latin typeface="Times New Roman" pitchFamily="18" charset="0"/>
              </a:rPr>
              <a:t>  </a:t>
            </a:r>
            <a:r>
              <a:rPr kumimoji="1" lang="zh-CN" altLang="en-US" sz="2400" b="1">
                <a:latin typeface="Times New Roman" pitchFamily="18" charset="0"/>
              </a:rPr>
              <a:t>计算下列线译码电路中存储器的地址范围：</a:t>
            </a:r>
            <a:endParaRPr kumimoji="1" lang="zh-CN" altLang="en-US" sz="2400" b="1">
              <a:latin typeface="Times New Roman" pitchFamily="18" charset="0"/>
            </a:endParaRPr>
          </a:p>
          <a:p>
            <a:pPr eaLnBrk="1" hangingPunct="1">
              <a:spcBef>
                <a:spcPct val="50000"/>
              </a:spcBef>
            </a:pPr>
            <a:r>
              <a:rPr kumimoji="1" lang="zh-CN" altLang="en-US" sz="2400" b="1">
                <a:latin typeface="Times New Roman" pitchFamily="18" charset="0"/>
              </a:rPr>
              <a:t>当</a:t>
            </a:r>
            <a:r>
              <a:rPr kumimoji="1" lang="en-US" altLang="zh-CN" sz="2400" b="1">
                <a:latin typeface="Times New Roman" pitchFamily="18" charset="0"/>
              </a:rPr>
              <a:t>P2.4=1</a:t>
            </a:r>
            <a:r>
              <a:rPr kumimoji="1" lang="zh-CN" altLang="en-US" sz="2400" b="1">
                <a:latin typeface="Times New Roman" pitchFamily="18" charset="0"/>
              </a:rPr>
              <a:t>时，</a:t>
            </a:r>
            <a:r>
              <a:rPr kumimoji="1" lang="en-US" altLang="zh-CN" sz="2400" b="1">
                <a:latin typeface="Times New Roman" pitchFamily="18" charset="0"/>
              </a:rPr>
              <a:t>CE2=0</a:t>
            </a:r>
            <a:endParaRPr kumimoji="1" lang="en-US" altLang="zh-CN" sz="2400" b="1">
              <a:latin typeface="Times New Roman" pitchFamily="18" charset="0"/>
            </a:endParaRPr>
          </a:p>
          <a:p>
            <a:pPr eaLnBrk="1" hangingPunct="1">
              <a:spcBef>
                <a:spcPct val="50000"/>
              </a:spcBef>
            </a:pPr>
            <a:r>
              <a:rPr kumimoji="1" lang="zh-CN" altLang="en-US" sz="2400" b="1">
                <a:latin typeface="Times New Roman" pitchFamily="18" charset="0"/>
              </a:rPr>
              <a:t>当</a:t>
            </a:r>
            <a:r>
              <a:rPr kumimoji="1" lang="en-US" altLang="zh-CN" sz="2400" b="1">
                <a:latin typeface="Times New Roman" pitchFamily="18" charset="0"/>
              </a:rPr>
              <a:t>P2.4=0 </a:t>
            </a:r>
            <a:r>
              <a:rPr kumimoji="1" lang="zh-CN" altLang="en-US" sz="2400" b="1">
                <a:latin typeface="Times New Roman" pitchFamily="18" charset="0"/>
              </a:rPr>
              <a:t>时，</a:t>
            </a:r>
            <a:r>
              <a:rPr kumimoji="1" lang="en-US" altLang="zh-CN" sz="2400" b="1">
                <a:latin typeface="Times New Roman" pitchFamily="18" charset="0"/>
              </a:rPr>
              <a:t>CE1=0</a:t>
            </a:r>
            <a:endParaRPr kumimoji="1" lang="en-US" altLang="zh-CN" sz="2400" b="1">
              <a:latin typeface="Times New Roman" pitchFamily="18" charset="0"/>
            </a:endParaRPr>
          </a:p>
          <a:p>
            <a:pPr eaLnBrk="1" hangingPunct="1">
              <a:spcBef>
                <a:spcPct val="50000"/>
              </a:spcBef>
            </a:pPr>
            <a:r>
              <a:rPr kumimoji="1" lang="zh-CN" altLang="en-US" sz="2400" b="1">
                <a:latin typeface="Times New Roman" pitchFamily="18" charset="0"/>
              </a:rPr>
              <a:t>字选地址依然为</a:t>
            </a:r>
            <a:r>
              <a:rPr kumimoji="1" lang="en-US" altLang="zh-CN" sz="2400" b="1">
                <a:latin typeface="Times New Roman" pitchFamily="18" charset="0"/>
              </a:rPr>
              <a:t>A11~A0,</a:t>
            </a:r>
            <a:r>
              <a:rPr kumimoji="1" lang="zh-CN" altLang="en-US" sz="2400" b="1">
                <a:latin typeface="Times New Roman" pitchFamily="18" charset="0"/>
              </a:rPr>
              <a:t>地址排列如下：</a:t>
            </a:r>
            <a:endParaRPr kumimoji="1" lang="zh-CN" altLang="en-US" sz="2400" b="1">
              <a:latin typeface="Times New Roman" pitchFamily="18" charset="0"/>
            </a:endParaRPr>
          </a:p>
        </p:txBody>
      </p:sp>
      <p:sp>
        <p:nvSpPr>
          <p:cNvPr id="16388" name="Line 8"/>
          <p:cNvSpPr>
            <a:spLocks noChangeShapeType="1"/>
          </p:cNvSpPr>
          <p:nvPr/>
        </p:nvSpPr>
        <p:spPr bwMode="auto">
          <a:xfrm>
            <a:off x="2233613" y="1052513"/>
            <a:ext cx="431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89" name="Line 9"/>
          <p:cNvSpPr>
            <a:spLocks noChangeShapeType="1"/>
          </p:cNvSpPr>
          <p:nvPr/>
        </p:nvSpPr>
        <p:spPr bwMode="auto">
          <a:xfrm>
            <a:off x="2320925" y="1609725"/>
            <a:ext cx="431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4495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type="body" idx="1"/>
          </p:nvPr>
        </p:nvSpPr>
        <p:spPr>
          <a:xfrm>
            <a:off x="0" y="404813"/>
            <a:ext cx="9144000" cy="6453187"/>
          </a:xfrm>
        </p:spPr>
        <p:txBody>
          <a:bodyPr/>
          <a:lstStyle/>
          <a:p>
            <a:pPr eaLnBrk="1" hangingPunct="1">
              <a:defRPr/>
            </a:pPr>
            <a:r>
              <a:rPr lang="en-US" altLang="zh-CN" b="1" smtClean="0"/>
              <a:t>2</a:t>
            </a:r>
            <a:r>
              <a:rPr lang="zh-CN" altLang="en-US" b="1" smtClean="0"/>
              <a:t>．利用译码器芯片进行地址译码</a:t>
            </a:r>
            <a:endParaRPr lang="zh-CN" altLang="en-US" b="1" smtClean="0"/>
          </a:p>
          <a:p>
            <a:pPr eaLnBrk="1" hangingPunct="1">
              <a:buFont typeface="Wingdings" panose="05000000000000000000" pitchFamily="2" charset="2"/>
              <a:buNone/>
              <a:defRPr/>
            </a:pPr>
            <a:r>
              <a:rPr lang="zh-CN" altLang="en-US" b="1" smtClean="0"/>
              <a:t>          常用的译码芯片有</a:t>
            </a:r>
            <a:r>
              <a:rPr lang="en-US" altLang="zh-CN" b="1" smtClean="0"/>
              <a:t>:</a:t>
            </a:r>
            <a:endParaRPr lang="en-US" altLang="zh-CN" b="1" smtClean="0"/>
          </a:p>
          <a:p>
            <a:pPr eaLnBrk="1" hangingPunct="1">
              <a:buFont typeface="Wingdings" panose="05000000000000000000" pitchFamily="2" charset="2"/>
              <a:buNone/>
              <a:defRPr/>
            </a:pPr>
            <a:r>
              <a:rPr lang="en-US" altLang="zh-CN" b="1" smtClean="0"/>
              <a:t>          74LS139</a:t>
            </a:r>
            <a:r>
              <a:rPr lang="zh-CN" altLang="en-US" b="1" smtClean="0"/>
              <a:t>（双</a:t>
            </a:r>
            <a:r>
              <a:rPr lang="en-US" altLang="zh-CN" b="1" smtClean="0"/>
              <a:t>2-4</a:t>
            </a:r>
            <a:r>
              <a:rPr lang="zh-CN" altLang="en-US" b="1" smtClean="0"/>
              <a:t>译码器）</a:t>
            </a:r>
            <a:endParaRPr lang="zh-CN" altLang="en-US" b="1" smtClean="0"/>
          </a:p>
          <a:p>
            <a:pPr eaLnBrk="1" hangingPunct="1">
              <a:buFont typeface="Wingdings" panose="05000000000000000000" pitchFamily="2" charset="2"/>
              <a:buNone/>
              <a:defRPr/>
            </a:pPr>
            <a:r>
              <a:rPr lang="en-US" altLang="zh-CN" b="1" smtClean="0"/>
              <a:t>          74LS138</a:t>
            </a:r>
            <a:r>
              <a:rPr lang="zh-CN" altLang="en-US" b="1" smtClean="0"/>
              <a:t>（</a:t>
            </a:r>
            <a:r>
              <a:rPr lang="en-US" altLang="zh-CN" b="1" smtClean="0"/>
              <a:t>3-8</a:t>
            </a:r>
            <a:r>
              <a:rPr lang="zh-CN" altLang="en-US" b="1" smtClean="0"/>
              <a:t>译码器）</a:t>
            </a:r>
            <a:endParaRPr lang="zh-CN" altLang="en-US" b="1" smtClean="0"/>
          </a:p>
          <a:p>
            <a:pPr eaLnBrk="1" hangingPunct="1">
              <a:buFont typeface="Wingdings" panose="05000000000000000000" pitchFamily="2" charset="2"/>
              <a:buNone/>
              <a:defRPr/>
            </a:pPr>
            <a:r>
              <a:rPr lang="en-US" altLang="zh-CN" b="1" smtClean="0"/>
              <a:t>           74LS154</a:t>
            </a:r>
            <a:r>
              <a:rPr lang="zh-CN" altLang="en-US" b="1" smtClean="0"/>
              <a:t>（</a:t>
            </a:r>
            <a:r>
              <a:rPr lang="en-US" altLang="zh-CN" b="1" smtClean="0"/>
              <a:t>4-16</a:t>
            </a:r>
            <a:r>
              <a:rPr lang="zh-CN" altLang="en-US" b="1" smtClean="0"/>
              <a:t>译码器）</a:t>
            </a:r>
            <a:endParaRPr lang="zh-CN" altLang="en-US" b="1" smtClean="0"/>
          </a:p>
          <a:p>
            <a:pPr eaLnBrk="1" hangingPunct="1">
              <a:buFont typeface="Wingdings" panose="05000000000000000000" pitchFamily="2" charset="2"/>
              <a:buNone/>
              <a:defRPr/>
            </a:pPr>
            <a:endParaRPr lang="zh-CN" altLang="en-US" b="1" smtClean="0"/>
          </a:p>
          <a:p>
            <a:pPr eaLnBrk="1" hangingPunct="1">
              <a:buFont typeface="Wingdings" panose="05000000000000000000" pitchFamily="2" charset="2"/>
              <a:buNone/>
              <a:defRPr/>
            </a:pPr>
            <a:r>
              <a:rPr lang="zh-CN" altLang="en-US" b="1" smtClean="0"/>
              <a:t>  下面仅介绍</a:t>
            </a:r>
            <a:r>
              <a:rPr lang="en-US" altLang="zh-CN" b="1" smtClean="0"/>
              <a:t>74LS138</a:t>
            </a:r>
            <a:r>
              <a:rPr lang="zh-CN" altLang="en-US" b="1" smtClean="0"/>
              <a:t>译码器。</a:t>
            </a:r>
            <a:endParaRPr lang="zh-CN" altLang="en-US" b="1" smtClean="0"/>
          </a:p>
          <a:p>
            <a:pPr eaLnBrk="1" hangingPunct="1">
              <a:buFont typeface="Wingdings" panose="05000000000000000000" pitchFamily="2" charset="2"/>
              <a:buNone/>
              <a:defRPr/>
            </a:pPr>
            <a:r>
              <a:rPr lang="en-US" altLang="zh-CN" b="1" smtClean="0"/>
              <a:t>       </a:t>
            </a:r>
            <a:endParaRPr lang="zh-CN" altLang="en-US" b="1" smtClean="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88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0" y="2614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35" name="Rectangle 13"/>
          <p:cNvSpPr>
            <a:spLocks noChangeArrowheads="1"/>
          </p:cNvSpPr>
          <p:nvPr/>
        </p:nvSpPr>
        <p:spPr bwMode="auto">
          <a:xfrm>
            <a:off x="0" y="2614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436" name="Group 15"/>
          <p:cNvGrpSpPr/>
          <p:nvPr/>
        </p:nvGrpSpPr>
        <p:grpSpPr bwMode="auto">
          <a:xfrm>
            <a:off x="250825" y="2997200"/>
            <a:ext cx="8459788" cy="3455988"/>
            <a:chOff x="0" y="164"/>
            <a:chExt cx="5329" cy="2177"/>
          </a:xfrm>
        </p:grpSpPr>
        <p:graphicFrame>
          <p:nvGraphicFramePr>
            <p:cNvPr id="18440" name="Object 12"/>
            <p:cNvGraphicFramePr>
              <a:graphicFrameLocks noChangeAspect="1"/>
            </p:cNvGraphicFramePr>
            <p:nvPr/>
          </p:nvGraphicFramePr>
          <p:xfrm>
            <a:off x="0" y="164"/>
            <a:ext cx="5329" cy="2177"/>
          </p:xfrm>
          <a:graphic>
            <a:graphicData uri="http://schemas.openxmlformats.org/presentationml/2006/ole">
              <mc:AlternateContent xmlns:mc="http://schemas.openxmlformats.org/markup-compatibility/2006">
                <mc:Choice xmlns:v="urn:schemas-microsoft-com:vml" Requires="v">
                  <p:oleObj spid="_x0000_s18448" name="BMP 图象" r:id="rId1" imgW="4352925" imgH="1628775" progId="Paint.Picture">
                    <p:embed/>
                  </p:oleObj>
                </mc:Choice>
                <mc:Fallback>
                  <p:oleObj name="BMP 图象" r:id="rId1" imgW="4352925" imgH="1628775" progId="Paint.Picture">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
                          <a:ext cx="5329" cy="2177"/>
                        </a:xfrm>
                        <a:prstGeom prst="rect">
                          <a:avLst/>
                        </a:prstGeom>
                        <a:solidFill>
                          <a:srgbClr val="C2DED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1" name="Object 4"/>
            <p:cNvGraphicFramePr>
              <a:graphicFrameLocks noChangeAspect="1"/>
            </p:cNvGraphicFramePr>
            <p:nvPr/>
          </p:nvGraphicFramePr>
          <p:xfrm>
            <a:off x="249" y="300"/>
            <a:ext cx="1610" cy="1905"/>
          </p:xfrm>
          <a:graphic>
            <a:graphicData uri="http://schemas.openxmlformats.org/presentationml/2006/ole">
              <mc:AlternateContent xmlns:mc="http://schemas.openxmlformats.org/markup-compatibility/2006">
                <mc:Choice xmlns:v="urn:schemas-microsoft-com:vml" Requires="v">
                  <p:oleObj spid="_x0000_s18449" name="Visio" r:id="rId3" imgW="923925" imgH="1190625" progId="Visio.Drawing.6">
                    <p:embed/>
                  </p:oleObj>
                </mc:Choice>
                <mc:Fallback>
                  <p:oleObj name="Visio" r:id="rId3" imgW="923925" imgH="1190625"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300"/>
                          <a:ext cx="1610" cy="1905"/>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437" name="Text Box 16"/>
          <p:cNvSpPr txBox="1">
            <a:spLocks noChangeArrowheads="1"/>
          </p:cNvSpPr>
          <p:nvPr/>
        </p:nvSpPr>
        <p:spPr bwMode="auto">
          <a:xfrm>
            <a:off x="0" y="260350"/>
            <a:ext cx="9144000"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110000"/>
              </a:lnSpc>
              <a:spcBef>
                <a:spcPct val="20000"/>
              </a:spcBef>
              <a:buSzPct val="85000"/>
            </a:pPr>
            <a:r>
              <a:rPr kumimoji="1" lang="en-US" altLang="zh-CN" sz="2800" b="1">
                <a:latin typeface="Times New Roman" pitchFamily="18" charset="0"/>
              </a:rPr>
              <a:t>       74LS138</a:t>
            </a:r>
            <a:r>
              <a:rPr kumimoji="1" lang="zh-CN" altLang="en-US" sz="2800" b="1">
                <a:latin typeface="Times New Roman" pitchFamily="18" charset="0"/>
              </a:rPr>
              <a:t>是</a:t>
            </a:r>
            <a:r>
              <a:rPr kumimoji="1" lang="en-US" altLang="zh-CN" sz="2800" b="1">
                <a:latin typeface="Times New Roman" pitchFamily="18" charset="0"/>
              </a:rPr>
              <a:t>3-8</a:t>
            </a:r>
            <a:r>
              <a:rPr kumimoji="1" lang="zh-CN" altLang="en-US" sz="2800" b="1">
                <a:latin typeface="Times New Roman" pitchFamily="18" charset="0"/>
              </a:rPr>
              <a:t>译码器，它有</a:t>
            </a:r>
            <a:r>
              <a:rPr kumimoji="1" lang="en-US" altLang="zh-CN" sz="2800" b="1">
                <a:latin typeface="Times New Roman" pitchFamily="18" charset="0"/>
              </a:rPr>
              <a:t>3</a:t>
            </a:r>
            <a:r>
              <a:rPr kumimoji="1" lang="zh-CN" altLang="en-US" sz="2800" b="1">
                <a:latin typeface="Times New Roman" pitchFamily="18" charset="0"/>
              </a:rPr>
              <a:t>个输入端、</a:t>
            </a:r>
            <a:r>
              <a:rPr kumimoji="1" lang="en-US" altLang="zh-CN" sz="2800" b="1">
                <a:latin typeface="Times New Roman" pitchFamily="18" charset="0"/>
              </a:rPr>
              <a:t>3</a:t>
            </a:r>
            <a:r>
              <a:rPr kumimoji="1" lang="zh-CN" altLang="en-US" sz="2800" b="1">
                <a:latin typeface="Times New Roman" pitchFamily="18" charset="0"/>
              </a:rPr>
              <a:t>个控制端及</a:t>
            </a:r>
            <a:r>
              <a:rPr kumimoji="1" lang="en-US" altLang="zh-CN" sz="2800" b="1">
                <a:latin typeface="Times New Roman" pitchFamily="18" charset="0"/>
              </a:rPr>
              <a:t>8</a:t>
            </a:r>
            <a:r>
              <a:rPr kumimoji="1" lang="zh-CN" altLang="en-US" sz="2800" b="1">
                <a:latin typeface="Times New Roman" pitchFamily="18" charset="0"/>
              </a:rPr>
              <a:t>个输出端，引线及功能如下图所示。</a:t>
            </a:r>
            <a:r>
              <a:rPr kumimoji="1" lang="en-US" altLang="zh-CN" sz="2800" b="1">
                <a:latin typeface="Times New Roman" pitchFamily="18" charset="0"/>
              </a:rPr>
              <a:t>74LS138</a:t>
            </a:r>
            <a:r>
              <a:rPr kumimoji="1" lang="zh-CN" altLang="en-US" sz="2800" b="1">
                <a:latin typeface="Times New Roman" pitchFamily="18" charset="0"/>
              </a:rPr>
              <a:t>译码器只有当控制端</a:t>
            </a:r>
            <a:r>
              <a:rPr kumimoji="1" lang="en-US" altLang="zh-CN" sz="2800" b="1">
                <a:latin typeface="Times New Roman" pitchFamily="18" charset="0"/>
              </a:rPr>
              <a:t>G1</a:t>
            </a:r>
            <a:r>
              <a:rPr kumimoji="1" lang="zh-CN" altLang="en-US" sz="2800" b="1">
                <a:latin typeface="Times New Roman" pitchFamily="18" charset="0"/>
              </a:rPr>
              <a:t>、</a:t>
            </a:r>
            <a:r>
              <a:rPr kumimoji="1" lang="en-US" altLang="zh-CN" sz="2800" b="1">
                <a:latin typeface="Times New Roman" pitchFamily="18" charset="0"/>
              </a:rPr>
              <a:t>G2A</a:t>
            </a:r>
            <a:r>
              <a:rPr kumimoji="1" lang="zh-CN" altLang="en-US" sz="2800" b="1">
                <a:latin typeface="Times New Roman" pitchFamily="18" charset="0"/>
              </a:rPr>
              <a:t>、</a:t>
            </a:r>
            <a:r>
              <a:rPr kumimoji="1" lang="en-US" altLang="zh-CN" sz="2800" b="1">
                <a:latin typeface="Times New Roman" pitchFamily="18" charset="0"/>
              </a:rPr>
              <a:t>G2B</a:t>
            </a:r>
            <a:r>
              <a:rPr kumimoji="1" lang="zh-CN" altLang="en-US" sz="2800" b="1">
                <a:latin typeface="Times New Roman" pitchFamily="18" charset="0"/>
              </a:rPr>
              <a:t>为</a:t>
            </a:r>
            <a:r>
              <a:rPr kumimoji="1" lang="en-US" altLang="zh-CN" sz="2800" b="1">
                <a:latin typeface="Times New Roman" pitchFamily="18" charset="0"/>
              </a:rPr>
              <a:t>100</a:t>
            </a:r>
            <a:r>
              <a:rPr kumimoji="1" lang="zh-CN" altLang="en-US" sz="2800" b="1">
                <a:latin typeface="Times New Roman" pitchFamily="18" charset="0"/>
              </a:rPr>
              <a:t>时，才会在输出的某一端</a:t>
            </a:r>
            <a:r>
              <a:rPr kumimoji="1" lang="en-US" altLang="zh-CN" sz="2800" b="1">
                <a:latin typeface="Times New Roman" pitchFamily="18" charset="0"/>
              </a:rPr>
              <a:t>(</a:t>
            </a:r>
            <a:r>
              <a:rPr kumimoji="1" lang="zh-CN" altLang="en-US" sz="2800" b="1">
                <a:latin typeface="Times New Roman" pitchFamily="18" charset="0"/>
              </a:rPr>
              <a:t>由输入端</a:t>
            </a:r>
            <a:r>
              <a:rPr kumimoji="1" lang="en-US" altLang="zh-CN" sz="2800" b="1">
                <a:latin typeface="Times New Roman" pitchFamily="18" charset="0"/>
              </a:rPr>
              <a:t>C</a:t>
            </a:r>
            <a:r>
              <a:rPr kumimoji="1" lang="zh-CN" altLang="en-US" sz="2800" b="1">
                <a:latin typeface="Times New Roman" pitchFamily="18" charset="0"/>
              </a:rPr>
              <a:t>、</a:t>
            </a:r>
            <a:r>
              <a:rPr kumimoji="1" lang="en-US" altLang="zh-CN" sz="2800" b="1">
                <a:latin typeface="Times New Roman" pitchFamily="18" charset="0"/>
              </a:rPr>
              <a:t>B</a:t>
            </a:r>
            <a:r>
              <a:rPr kumimoji="1" lang="zh-CN" altLang="en-US" sz="2800" b="1">
                <a:latin typeface="Times New Roman" pitchFamily="18" charset="0"/>
              </a:rPr>
              <a:t>、</a:t>
            </a:r>
            <a:r>
              <a:rPr kumimoji="1" lang="en-US" altLang="zh-CN" sz="2800" b="1">
                <a:latin typeface="Times New Roman" pitchFamily="18" charset="0"/>
              </a:rPr>
              <a:t>A</a:t>
            </a:r>
            <a:r>
              <a:rPr kumimoji="1" lang="zh-CN" altLang="en-US" sz="2800" b="1">
                <a:latin typeface="Times New Roman" pitchFamily="18" charset="0"/>
              </a:rPr>
              <a:t>的状态决定</a:t>
            </a:r>
            <a:r>
              <a:rPr kumimoji="1" lang="en-US" altLang="zh-CN" sz="2800" b="1">
                <a:latin typeface="Times New Roman" pitchFamily="18" charset="0"/>
              </a:rPr>
              <a:t>)</a:t>
            </a:r>
            <a:r>
              <a:rPr kumimoji="1" lang="zh-CN" altLang="en-US" sz="2800" b="1">
                <a:latin typeface="Times New Roman" pitchFamily="18" charset="0"/>
              </a:rPr>
              <a:t>输出低电平信号，其余的输出端仍为高电平。</a:t>
            </a:r>
            <a:endParaRPr kumimoji="1" lang="zh-CN" altLang="en-US" sz="2800" b="1">
              <a:latin typeface="Times New Roman" pitchFamily="18" charset="0"/>
            </a:endParaRPr>
          </a:p>
          <a:p>
            <a:pPr eaLnBrk="1" hangingPunct="1">
              <a:lnSpc>
                <a:spcPct val="110000"/>
              </a:lnSpc>
              <a:spcBef>
                <a:spcPct val="50000"/>
              </a:spcBef>
            </a:pPr>
            <a:endParaRPr kumimoji="1" lang="zh-CN" altLang="en-US" sz="2800">
              <a:latin typeface="Times New Roman" pitchFamily="18" charset="0"/>
            </a:endParaRPr>
          </a:p>
        </p:txBody>
      </p:sp>
      <p:sp>
        <p:nvSpPr>
          <p:cNvPr id="18438" name="Line 17"/>
          <p:cNvSpPr>
            <a:spLocks noChangeShapeType="1"/>
          </p:cNvSpPr>
          <p:nvPr/>
        </p:nvSpPr>
        <p:spPr bwMode="auto">
          <a:xfrm>
            <a:off x="2771775" y="1268413"/>
            <a:ext cx="576263"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39" name="Line 18"/>
          <p:cNvSpPr>
            <a:spLocks noChangeShapeType="1"/>
          </p:cNvSpPr>
          <p:nvPr/>
        </p:nvSpPr>
        <p:spPr bwMode="auto">
          <a:xfrm>
            <a:off x="3779838" y="1268413"/>
            <a:ext cx="576262"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8318500" y="6032500"/>
            <a:ext cx="609600" cy="609600"/>
          </a:xfrm>
          <a:prstGeom prst="rect">
            <a:avLst/>
          </a:prstGeom>
        </p:spPr>
      </p:pic>
    </p:spTree>
  </p:cSld>
  <p:clrMapOvr>
    <a:masterClrMapping/>
  </p:clrMapOvr>
  <p:transition advTm="2304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a:xfrm>
            <a:off x="0" y="0"/>
            <a:ext cx="9144000" cy="6597650"/>
          </a:xfrm>
        </p:spPr>
        <p:txBody>
          <a:bodyPr/>
          <a:lstStyle/>
          <a:p>
            <a:pPr marL="990600" lvl="1" indent="-533400" eaLnBrk="1" hangingPunct="1">
              <a:lnSpc>
                <a:spcPct val="90000"/>
              </a:lnSpc>
              <a:buFontTx/>
              <a:buNone/>
              <a:defRPr/>
            </a:pPr>
            <a:r>
              <a:rPr lang="zh-CN" altLang="en-US" b="1" dirty="0" smtClean="0"/>
              <a:t>例</a:t>
            </a:r>
            <a:r>
              <a:rPr lang="en-US" altLang="zh-CN" b="1" dirty="0" smtClean="0"/>
              <a:t>3 </a:t>
            </a:r>
            <a:r>
              <a:rPr lang="zh-CN" altLang="en-US" b="1" dirty="0" smtClean="0"/>
              <a:t>用</a:t>
            </a:r>
            <a:r>
              <a:rPr lang="en-US" altLang="zh-CN" b="1" dirty="0" smtClean="0"/>
              <a:t>8K×8</a:t>
            </a:r>
            <a:r>
              <a:rPr lang="zh-CN" altLang="en-US" b="1" dirty="0" smtClean="0"/>
              <a:t>的存储器芯片组成容量为</a:t>
            </a:r>
            <a:r>
              <a:rPr lang="en-US" altLang="zh-CN" b="1" dirty="0" smtClean="0"/>
              <a:t>64K×8</a:t>
            </a:r>
            <a:r>
              <a:rPr lang="zh-CN" altLang="en-US" b="1" dirty="0" smtClean="0"/>
              <a:t>的存储器，试问：</a:t>
            </a:r>
            <a:endParaRPr lang="zh-CN" altLang="en-US" b="1" dirty="0" smtClean="0"/>
          </a:p>
          <a:p>
            <a:pPr marL="609600" indent="-609600" eaLnBrk="1" hangingPunct="1">
              <a:lnSpc>
                <a:spcPct val="90000"/>
              </a:lnSpc>
              <a:buFont typeface="Wingdings" panose="05000000000000000000" pitchFamily="2" charset="2"/>
              <a:buNone/>
              <a:defRPr/>
            </a:pPr>
            <a:r>
              <a:rPr lang="en-US" altLang="zh-CN" sz="2800" b="1" dirty="0" smtClean="0"/>
              <a:t>①</a:t>
            </a:r>
            <a:r>
              <a:rPr lang="zh-CN" altLang="en-US" sz="2800" b="1" dirty="0" smtClean="0"/>
              <a:t>共需几个芯片？共需多少根地址线寻址？其中几根作字选线？几根作片选线？</a:t>
            </a:r>
            <a:endParaRPr lang="zh-CN" altLang="en-US" sz="2800" b="1" dirty="0" smtClean="0"/>
          </a:p>
          <a:p>
            <a:pPr marL="609600" indent="-609600" eaLnBrk="1" hangingPunct="1">
              <a:lnSpc>
                <a:spcPct val="90000"/>
              </a:lnSpc>
              <a:buFont typeface="Wingdings" panose="05000000000000000000" pitchFamily="2" charset="2"/>
              <a:buNone/>
              <a:defRPr/>
            </a:pPr>
            <a:r>
              <a:rPr lang="en-US" altLang="zh-CN" sz="2800" b="1" dirty="0" smtClean="0"/>
              <a:t>②</a:t>
            </a:r>
            <a:r>
              <a:rPr lang="zh-CN" altLang="en-US" sz="2800" b="1" dirty="0" smtClean="0"/>
              <a:t>若用</a:t>
            </a:r>
            <a:r>
              <a:rPr lang="en-US" altLang="zh-CN" sz="2800" b="1" dirty="0" smtClean="0"/>
              <a:t>74LS138</a:t>
            </a:r>
            <a:r>
              <a:rPr lang="zh-CN" altLang="en-US" sz="2800" b="1" dirty="0" smtClean="0"/>
              <a:t>作地址译码，试画出译码电路，并标出其输出线的选址范围。</a:t>
            </a:r>
            <a:endParaRPr lang="zh-CN" altLang="en-US" sz="2800" b="1" dirty="0" smtClean="0"/>
          </a:p>
          <a:p>
            <a:pPr marL="609600" indent="-609600" eaLnBrk="1" hangingPunct="1">
              <a:lnSpc>
                <a:spcPct val="90000"/>
              </a:lnSpc>
              <a:buFont typeface="Wingdings" panose="05000000000000000000" pitchFamily="2" charset="2"/>
              <a:buNone/>
              <a:defRPr/>
            </a:pPr>
            <a:r>
              <a:rPr lang="en-US" altLang="zh-CN" sz="2800" b="1" dirty="0" smtClean="0"/>
              <a:t>③</a:t>
            </a:r>
            <a:r>
              <a:rPr lang="zh-CN" altLang="en-US" sz="2800" b="1" dirty="0" smtClean="0"/>
              <a:t>若改用线选法能够组成多大容量的存储器？试写出各线选线的选址范围。</a:t>
            </a:r>
            <a:endParaRPr lang="zh-CN" altLang="en-US" sz="2800" b="1" dirty="0" smtClean="0"/>
          </a:p>
          <a:p>
            <a:pPr marL="609600" indent="-609600" eaLnBrk="1" hangingPunct="1">
              <a:lnSpc>
                <a:spcPct val="90000"/>
              </a:lnSpc>
              <a:buFont typeface="Wingdings" panose="05000000000000000000" pitchFamily="2" charset="2"/>
              <a:buNone/>
              <a:defRPr/>
            </a:pPr>
            <a:r>
              <a:rPr lang="zh-CN" altLang="en-US" sz="2800" b="1" dirty="0" smtClean="0"/>
              <a:t>解</a:t>
            </a:r>
            <a:r>
              <a:rPr lang="en-US" altLang="zh-CN" sz="2800" b="1" dirty="0" smtClean="0"/>
              <a:t>①  </a:t>
            </a:r>
            <a:r>
              <a:rPr lang="zh-CN" altLang="en-US" sz="2800" b="1" dirty="0" smtClean="0"/>
              <a:t>（</a:t>
            </a:r>
            <a:r>
              <a:rPr lang="en-US" altLang="zh-CN" sz="2800" b="1" dirty="0" smtClean="0"/>
              <a:t>64K×8</a:t>
            </a:r>
            <a:r>
              <a:rPr lang="zh-CN" altLang="en-US" sz="2800" b="1" dirty="0" smtClean="0"/>
              <a:t>）</a:t>
            </a:r>
            <a:r>
              <a:rPr lang="en-US" altLang="zh-CN" sz="2800" b="1" dirty="0" smtClean="0"/>
              <a:t>÷</a:t>
            </a:r>
            <a:r>
              <a:rPr lang="zh-CN" altLang="en-US" sz="2800" b="1" dirty="0" smtClean="0"/>
              <a:t>（</a:t>
            </a:r>
            <a:r>
              <a:rPr lang="en-US" altLang="zh-CN" sz="2800" b="1" dirty="0" smtClean="0"/>
              <a:t>8K×8</a:t>
            </a:r>
            <a:r>
              <a:rPr lang="zh-CN" altLang="en-US" sz="2800" b="1" dirty="0" smtClean="0"/>
              <a:t>）</a:t>
            </a:r>
            <a:r>
              <a:rPr lang="en-US" altLang="zh-CN" sz="2800" b="1" dirty="0" smtClean="0"/>
              <a:t>=8, </a:t>
            </a:r>
            <a:r>
              <a:rPr lang="zh-CN" altLang="en-US" sz="2800" b="1" dirty="0" smtClean="0"/>
              <a:t>即共需要</a:t>
            </a:r>
            <a:r>
              <a:rPr lang="en-US" altLang="zh-CN" sz="2800" b="1" dirty="0" smtClean="0"/>
              <a:t>8</a:t>
            </a:r>
            <a:r>
              <a:rPr lang="zh-CN" altLang="en-US" sz="2800" b="1" dirty="0" smtClean="0"/>
              <a:t>片</a:t>
            </a:r>
            <a:r>
              <a:rPr lang="en-US" altLang="zh-CN" sz="2800" b="1" dirty="0" smtClean="0"/>
              <a:t>8K×8</a:t>
            </a:r>
            <a:r>
              <a:rPr lang="zh-CN" altLang="en-US" sz="2800" b="1" dirty="0" smtClean="0"/>
              <a:t>的存储器芯片。</a:t>
            </a:r>
            <a:endParaRPr lang="zh-CN" altLang="en-US" sz="2800" b="1" dirty="0" smtClean="0"/>
          </a:p>
          <a:p>
            <a:pPr marL="609600" indent="-609600" eaLnBrk="1" hangingPunct="1">
              <a:lnSpc>
                <a:spcPct val="90000"/>
              </a:lnSpc>
              <a:buFont typeface="Wingdings" panose="05000000000000000000" pitchFamily="2" charset="2"/>
              <a:buNone/>
              <a:defRPr/>
            </a:pPr>
            <a:r>
              <a:rPr lang="zh-CN" altLang="en-US" sz="2800" b="1" dirty="0" smtClean="0"/>
              <a:t>      </a:t>
            </a:r>
            <a:r>
              <a:rPr lang="en-US" altLang="zh-CN" sz="2800" b="1" dirty="0" smtClean="0"/>
              <a:t>64K=65536=       </a:t>
            </a:r>
            <a:r>
              <a:rPr lang="zh-CN" altLang="en-US" sz="2800" b="1" dirty="0" smtClean="0"/>
              <a:t>，所以组成</a:t>
            </a:r>
            <a:r>
              <a:rPr lang="en-US" altLang="zh-CN" sz="2800" b="1" dirty="0" smtClean="0"/>
              <a:t>64K</a:t>
            </a:r>
            <a:r>
              <a:rPr lang="zh-CN" altLang="en-US" sz="2800" b="1" dirty="0" smtClean="0"/>
              <a:t>的存储器共需要</a:t>
            </a:r>
            <a:r>
              <a:rPr lang="en-US" altLang="zh-CN" sz="2800" b="1" dirty="0" smtClean="0"/>
              <a:t>16</a:t>
            </a:r>
            <a:r>
              <a:rPr lang="zh-CN" altLang="en-US" sz="2800" b="1" dirty="0" smtClean="0"/>
              <a:t>根地址线寻址。</a:t>
            </a:r>
            <a:endParaRPr lang="zh-CN" altLang="en-US" sz="2800" b="1" dirty="0" smtClean="0"/>
          </a:p>
          <a:p>
            <a:pPr marL="609600" indent="-609600" eaLnBrk="1" hangingPunct="1">
              <a:lnSpc>
                <a:spcPct val="90000"/>
              </a:lnSpc>
              <a:buFont typeface="Wingdings" panose="05000000000000000000" pitchFamily="2" charset="2"/>
              <a:buNone/>
              <a:defRPr/>
            </a:pPr>
            <a:r>
              <a:rPr lang="zh-CN" altLang="en-US" sz="2800" b="1" dirty="0" smtClean="0"/>
              <a:t>      </a:t>
            </a:r>
            <a:r>
              <a:rPr lang="en-US" altLang="zh-CN" sz="2800" b="1" dirty="0" smtClean="0"/>
              <a:t>8K=8192=        </a:t>
            </a:r>
            <a:r>
              <a:rPr lang="zh-CN" altLang="en-US" sz="2800" b="1" dirty="0" smtClean="0"/>
              <a:t>即</a:t>
            </a:r>
            <a:r>
              <a:rPr lang="en-US" altLang="zh-CN" sz="2800" b="1" dirty="0" smtClean="0"/>
              <a:t>13</a:t>
            </a:r>
            <a:r>
              <a:rPr lang="zh-CN" altLang="en-US" sz="2800" b="1" dirty="0" smtClean="0"/>
              <a:t>根作字选线，选择存储器芯片片内的单元。</a:t>
            </a:r>
            <a:endParaRPr lang="zh-CN" altLang="en-US" sz="2800" b="1" dirty="0" smtClean="0"/>
          </a:p>
          <a:p>
            <a:pPr marL="609600" indent="-609600" eaLnBrk="1" hangingPunct="1">
              <a:lnSpc>
                <a:spcPct val="90000"/>
              </a:lnSpc>
              <a:buFont typeface="Wingdings" panose="05000000000000000000" pitchFamily="2" charset="2"/>
              <a:buNone/>
              <a:defRPr/>
            </a:pPr>
            <a:r>
              <a:rPr lang="zh-CN" altLang="en-US" sz="2800" b="1" dirty="0" smtClean="0"/>
              <a:t>      </a:t>
            </a:r>
            <a:r>
              <a:rPr lang="en-US" altLang="zh-CN" sz="2800" b="1" dirty="0" smtClean="0"/>
              <a:t>16-13=3 </a:t>
            </a:r>
            <a:r>
              <a:rPr lang="zh-CN" altLang="en-US" sz="2800" b="1" dirty="0" smtClean="0"/>
              <a:t>即</a:t>
            </a:r>
            <a:r>
              <a:rPr lang="en-US" altLang="zh-CN" sz="2800" b="1" dirty="0" smtClean="0"/>
              <a:t>3</a:t>
            </a:r>
            <a:r>
              <a:rPr lang="zh-CN" altLang="en-US" sz="2800" b="1" dirty="0" smtClean="0"/>
              <a:t>根作片选线，选择</a:t>
            </a:r>
            <a:r>
              <a:rPr lang="en-US" altLang="zh-CN" sz="2800" b="1" dirty="0" smtClean="0"/>
              <a:t>8</a:t>
            </a:r>
            <a:r>
              <a:rPr lang="zh-CN" altLang="en-US" sz="2800" b="1" dirty="0" smtClean="0"/>
              <a:t>片存储器芯片。</a:t>
            </a:r>
            <a:endParaRPr lang="zh-CN" altLang="en-US" sz="2800" b="1" dirty="0" smtClean="0"/>
          </a:p>
        </p:txBody>
      </p:sp>
      <p:grpSp>
        <p:nvGrpSpPr>
          <p:cNvPr id="19459" name="Group 6"/>
          <p:cNvGrpSpPr/>
          <p:nvPr/>
        </p:nvGrpSpPr>
        <p:grpSpPr bwMode="auto">
          <a:xfrm>
            <a:off x="3562350" y="4060562"/>
            <a:ext cx="792163" cy="631826"/>
            <a:chOff x="1746" y="2674"/>
            <a:chExt cx="499" cy="398"/>
          </a:xfrm>
        </p:grpSpPr>
        <p:sp>
          <p:nvSpPr>
            <p:cNvPr id="19463" name="Text Box 4"/>
            <p:cNvSpPr txBox="1">
              <a:spLocks noChangeArrowheads="1"/>
            </p:cNvSpPr>
            <p:nvPr/>
          </p:nvSpPr>
          <p:spPr bwMode="auto">
            <a:xfrm>
              <a:off x="1746" y="2704"/>
              <a:ext cx="30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3200" b="1">
                  <a:latin typeface="Times New Roman" pitchFamily="18" charset="0"/>
                </a:rPr>
                <a:t>2</a:t>
              </a:r>
              <a:endParaRPr kumimoji="1" lang="en-US" altLang="zh-CN" sz="3200" b="1">
                <a:latin typeface="Times New Roman" pitchFamily="18" charset="0"/>
              </a:endParaRPr>
            </a:p>
          </p:txBody>
        </p:sp>
        <p:sp>
          <p:nvSpPr>
            <p:cNvPr id="19464" name="Text Box 5"/>
            <p:cNvSpPr txBox="1">
              <a:spLocks noChangeArrowheads="1"/>
            </p:cNvSpPr>
            <p:nvPr/>
          </p:nvSpPr>
          <p:spPr bwMode="auto">
            <a:xfrm>
              <a:off x="1814" y="2674"/>
              <a:ext cx="431"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1800" b="1">
                  <a:latin typeface="Times New Roman" pitchFamily="18" charset="0"/>
                </a:rPr>
                <a:t>16</a:t>
              </a:r>
              <a:endParaRPr kumimoji="1" lang="en-US" altLang="zh-CN" sz="1800" b="1">
                <a:latin typeface="Times New Roman" pitchFamily="18" charset="0"/>
              </a:endParaRPr>
            </a:p>
          </p:txBody>
        </p:sp>
      </p:grpSp>
      <p:grpSp>
        <p:nvGrpSpPr>
          <p:cNvPr id="19460" name="Group 10"/>
          <p:cNvGrpSpPr/>
          <p:nvPr/>
        </p:nvGrpSpPr>
        <p:grpSpPr bwMode="auto">
          <a:xfrm>
            <a:off x="3151188" y="4983713"/>
            <a:ext cx="792162" cy="631824"/>
            <a:chOff x="5510" y="3612"/>
            <a:chExt cx="499" cy="398"/>
          </a:xfrm>
        </p:grpSpPr>
        <p:sp>
          <p:nvSpPr>
            <p:cNvPr id="19461" name="Text Box 8"/>
            <p:cNvSpPr txBox="1">
              <a:spLocks noChangeArrowheads="1"/>
            </p:cNvSpPr>
            <p:nvPr/>
          </p:nvSpPr>
          <p:spPr bwMode="auto">
            <a:xfrm>
              <a:off x="5510" y="3642"/>
              <a:ext cx="30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3200" b="1" dirty="0">
                  <a:latin typeface="Times New Roman" pitchFamily="18" charset="0"/>
                </a:rPr>
                <a:t>2</a:t>
              </a:r>
              <a:endParaRPr kumimoji="1" lang="en-US" altLang="zh-CN" sz="3200" b="1" dirty="0">
                <a:latin typeface="Times New Roman" pitchFamily="18" charset="0"/>
              </a:endParaRPr>
            </a:p>
          </p:txBody>
        </p:sp>
        <p:sp>
          <p:nvSpPr>
            <p:cNvPr id="19462" name="Text Box 9"/>
            <p:cNvSpPr txBox="1">
              <a:spLocks noChangeArrowheads="1"/>
            </p:cNvSpPr>
            <p:nvPr/>
          </p:nvSpPr>
          <p:spPr bwMode="auto">
            <a:xfrm>
              <a:off x="5578" y="3612"/>
              <a:ext cx="4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1600" b="1">
                  <a:latin typeface="Times New Roman" pitchFamily="18" charset="0"/>
                </a:rPr>
                <a:t>13</a:t>
              </a:r>
              <a:endParaRPr kumimoji="1" lang="en-US" altLang="zh-CN" sz="1600" b="1">
                <a:latin typeface="Times New Roman" pitchFamily="18" charset="0"/>
              </a:endParaRPr>
            </a:p>
          </p:txBody>
        </p:sp>
      </p:gr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2487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half" idx="1"/>
          </p:nvPr>
        </p:nvSpPr>
        <p:spPr>
          <a:xfrm>
            <a:off x="0" y="0"/>
            <a:ext cx="4752975" cy="3500438"/>
          </a:xfrm>
        </p:spPr>
        <p:txBody>
          <a:bodyPr/>
          <a:lstStyle/>
          <a:p>
            <a:pPr eaLnBrk="1" hangingPunct="1">
              <a:buFont typeface="Wingdings" panose="05000000000000000000" pitchFamily="2" charset="2"/>
              <a:buNone/>
              <a:defRPr/>
            </a:pPr>
            <a:r>
              <a:rPr lang="zh-CN" altLang="en-US" sz="2000" b="1" smtClean="0"/>
              <a:t>解</a:t>
            </a:r>
            <a:r>
              <a:rPr lang="en-US" altLang="zh-CN" sz="2000" b="1" smtClean="0"/>
              <a:t>② 8K×8</a:t>
            </a:r>
            <a:r>
              <a:rPr lang="zh-CN" altLang="en-US" sz="2000" b="1" smtClean="0"/>
              <a:t>芯片有</a:t>
            </a:r>
            <a:r>
              <a:rPr lang="en-US" altLang="zh-CN" sz="2000" b="1" smtClean="0"/>
              <a:t>13</a:t>
            </a:r>
            <a:r>
              <a:rPr lang="zh-CN" altLang="en-US" sz="2000" b="1" smtClean="0"/>
              <a:t>根地址线</a:t>
            </a:r>
            <a:r>
              <a:rPr lang="en-US" altLang="zh-CN" sz="2000" b="1" smtClean="0"/>
              <a:t>A12</a:t>
            </a:r>
            <a:r>
              <a:rPr lang="zh-CN" altLang="en-US" sz="2000" b="1" smtClean="0"/>
              <a:t>～</a:t>
            </a:r>
            <a:r>
              <a:rPr lang="en-US" altLang="zh-CN" sz="2000" b="1" smtClean="0"/>
              <a:t>A0</a:t>
            </a:r>
            <a:r>
              <a:rPr lang="zh-CN" altLang="en-US" sz="2000" b="1" smtClean="0"/>
              <a:t>为字选，余下的高位地址线是</a:t>
            </a:r>
            <a:r>
              <a:rPr lang="en-US" altLang="zh-CN" sz="2000" b="1" smtClean="0"/>
              <a:t>A15</a:t>
            </a:r>
            <a:r>
              <a:rPr lang="zh-CN" altLang="en-US" sz="2000" b="1" smtClean="0"/>
              <a:t>～</a:t>
            </a:r>
            <a:r>
              <a:rPr lang="en-US" altLang="zh-CN" sz="2000" b="1" smtClean="0"/>
              <a:t>A13</a:t>
            </a:r>
            <a:r>
              <a:rPr lang="zh-CN" altLang="en-US" sz="2000" b="1" smtClean="0"/>
              <a:t>，所以译码电路对</a:t>
            </a:r>
            <a:r>
              <a:rPr lang="en-US" altLang="zh-CN" sz="2000" b="1" smtClean="0"/>
              <a:t>A15</a:t>
            </a:r>
            <a:r>
              <a:rPr lang="zh-CN" altLang="en-US" sz="2000" b="1" smtClean="0"/>
              <a:t>～</a:t>
            </a:r>
            <a:r>
              <a:rPr lang="en-US" altLang="zh-CN" sz="2000" b="1" smtClean="0"/>
              <a:t>A13</a:t>
            </a:r>
            <a:r>
              <a:rPr lang="zh-CN" altLang="en-US" sz="2000" b="1" smtClean="0"/>
              <a:t>进行译码，译码电路及译码输出线的选址范围如图</a:t>
            </a:r>
            <a:r>
              <a:rPr lang="en-US" altLang="zh-CN" sz="2000" b="1" smtClean="0"/>
              <a:t>9-6</a:t>
            </a:r>
            <a:r>
              <a:rPr lang="zh-CN" altLang="en-US" sz="2000" b="1" smtClean="0"/>
              <a:t>所示</a:t>
            </a:r>
            <a:r>
              <a:rPr lang="en-US" altLang="zh-CN" sz="2000" b="1" smtClean="0"/>
              <a:t>.</a:t>
            </a:r>
            <a:endParaRPr lang="en-US" altLang="zh-CN" sz="2000" b="1" smtClean="0"/>
          </a:p>
          <a:p>
            <a:pPr eaLnBrk="1" hangingPunct="1">
              <a:defRPr/>
            </a:pPr>
            <a:endParaRPr lang="en-US" altLang="zh-CN" sz="2000" b="1" smtClean="0"/>
          </a:p>
        </p:txBody>
      </p:sp>
      <p:graphicFrame>
        <p:nvGraphicFramePr>
          <p:cNvPr id="20483" name="Object 4"/>
          <p:cNvGraphicFramePr>
            <a:graphicFrameLocks noGrp="1" noChangeAspect="1"/>
          </p:cNvGraphicFramePr>
          <p:nvPr>
            <p:ph sz="half" idx="2"/>
          </p:nvPr>
        </p:nvGraphicFramePr>
        <p:xfrm>
          <a:off x="4932363" y="0"/>
          <a:ext cx="4211637" cy="2924175"/>
        </p:xfrm>
        <a:graphic>
          <a:graphicData uri="http://schemas.openxmlformats.org/presentationml/2006/ole">
            <mc:AlternateContent xmlns:mc="http://schemas.openxmlformats.org/markup-compatibility/2006">
              <mc:Choice xmlns:v="urn:schemas-microsoft-com:vml" Requires="v">
                <p:oleObj spid="_x0000_s20492" name="Visio" r:id="rId1" imgW="1581150" imgH="1447800" progId="Visio.Drawing.6">
                  <p:embed/>
                </p:oleObj>
              </mc:Choice>
              <mc:Fallback>
                <p:oleObj name="Visio" r:id="rId1" imgW="1581150" imgH="1447800"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0"/>
                        <a:ext cx="4211637" cy="2924175"/>
                      </a:xfrm>
                      <a:prstGeom prst="rect">
                        <a:avLst/>
                      </a:prstGeom>
                      <a:solidFill>
                        <a:schemeClr val="tx1"/>
                      </a:solidFill>
                      <a:ln>
                        <a:noFill/>
                      </a:ln>
                      <a:effectLst/>
                      <a:extLst>
                        <a:ext uri="{91240B29-F687-4F45-9708-019B960494DF}">
                          <a14:hiddenLine xmlns:a14="http://schemas.microsoft.com/office/drawing/2010/main" w="12700">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Text Box 20"/>
          <p:cNvSpPr txBox="1">
            <a:spLocks noChangeArrowheads="1"/>
          </p:cNvSpPr>
          <p:nvPr/>
        </p:nvSpPr>
        <p:spPr bwMode="auto">
          <a:xfrm>
            <a:off x="250825" y="3205163"/>
            <a:ext cx="8893175" cy="279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r>
              <a:rPr kumimoji="1" lang="zh-CN" altLang="en-US" sz="1800" b="1">
                <a:latin typeface="Times New Roman" pitchFamily="18" charset="0"/>
              </a:rPr>
              <a:t>       </a:t>
            </a:r>
            <a:r>
              <a:rPr kumimoji="1" lang="en-US" altLang="zh-CN" sz="1800" b="1">
                <a:latin typeface="Times New Roman" pitchFamily="18" charset="0"/>
              </a:rPr>
              <a:t>C   B   A  </a:t>
            </a:r>
            <a:endParaRPr kumimoji="1" lang="en-US" altLang="zh-CN" sz="1800" b="1">
              <a:latin typeface="Times New Roman" pitchFamily="18" charset="0"/>
            </a:endParaRPr>
          </a:p>
          <a:p>
            <a:pPr eaLnBrk="1" hangingPunct="1"/>
            <a:r>
              <a:rPr kumimoji="1" lang="en-US" altLang="zh-CN" sz="1400" b="1">
                <a:latin typeface="Times New Roman" pitchFamily="18" charset="0"/>
              </a:rPr>
              <a:t>         A15  A14 A13 A12 A11 A10 A9 A8 A7 A6 A5 A4 A3 A2 A1 A0</a:t>
            </a:r>
            <a:endParaRPr kumimoji="1" lang="en-US" altLang="zh-CN" sz="1400" b="1">
              <a:latin typeface="Times New Roman" pitchFamily="18" charset="0"/>
            </a:endParaRPr>
          </a:p>
          <a:p>
            <a:pPr eaLnBrk="1" hangingPunct="1"/>
            <a:r>
              <a:rPr kumimoji="1" lang="en-US" altLang="zh-CN" sz="1800" b="1">
                <a:latin typeface="Times New Roman" pitchFamily="18" charset="0"/>
              </a:rPr>
              <a:t>         0   0     0    0    0    0   0   0  0   0   0  0  0  0  0   0    0000H</a:t>
            </a:r>
            <a:endParaRPr kumimoji="1" lang="en-US" altLang="zh-CN" sz="1800" b="1">
              <a:latin typeface="Times New Roman" pitchFamily="18" charset="0"/>
            </a:endParaRPr>
          </a:p>
          <a:p>
            <a:pPr eaLnBrk="1" hangingPunct="1"/>
            <a:r>
              <a:rPr kumimoji="1" lang="en-US" altLang="zh-CN" sz="1800" b="1">
                <a:latin typeface="Times New Roman" pitchFamily="18" charset="0"/>
              </a:rPr>
              <a:t>Y0    0   0     0    1    1    1   1   1   1   1   1  1  1  1  1  1    1FFFH</a:t>
            </a:r>
            <a:endParaRPr kumimoji="1" lang="en-US" altLang="zh-CN" sz="1800" b="1">
              <a:latin typeface="Times New Roman" pitchFamily="18" charset="0"/>
            </a:endParaRPr>
          </a:p>
          <a:p>
            <a:pPr eaLnBrk="1" hangingPunct="1"/>
            <a:r>
              <a:rPr kumimoji="1" lang="en-US" altLang="zh-CN" sz="1800" b="1">
                <a:latin typeface="Times New Roman" pitchFamily="18" charset="0"/>
              </a:rPr>
              <a:t>         0   0     1    0    0    0   0   0   0   0   0  0  0  0  0  0    2000H</a:t>
            </a:r>
            <a:endParaRPr kumimoji="1" lang="en-US" altLang="zh-CN" sz="1800" b="1">
              <a:latin typeface="Times New Roman" pitchFamily="18" charset="0"/>
            </a:endParaRPr>
          </a:p>
          <a:p>
            <a:pPr eaLnBrk="1" hangingPunct="1"/>
            <a:r>
              <a:rPr kumimoji="1" lang="en-US" altLang="zh-CN" sz="1800" b="1">
                <a:latin typeface="Times New Roman" pitchFamily="18" charset="0"/>
              </a:rPr>
              <a:t>Y1    0   0     1    1    1    1   1   1   1   1   1  1   1  1  1  1   3FFFH</a:t>
            </a:r>
            <a:endParaRPr kumimoji="1" lang="en-US" altLang="zh-CN" sz="1800" b="1">
              <a:latin typeface="Times New Roman" pitchFamily="18" charset="0"/>
            </a:endParaRPr>
          </a:p>
          <a:p>
            <a:pPr eaLnBrk="1" hangingPunct="1"/>
            <a:r>
              <a:rPr kumimoji="1" lang="en-US" altLang="zh-CN" sz="1800" b="1">
                <a:latin typeface="Times New Roman" pitchFamily="18" charset="0"/>
              </a:rPr>
              <a:t>                  ┉ ┉ ┉ ┉ ┉ ┉ ┉</a:t>
            </a:r>
            <a:endParaRPr kumimoji="1" lang="en-US" altLang="zh-CN" sz="1800" b="1">
              <a:latin typeface="Times New Roman" pitchFamily="18" charset="0"/>
            </a:endParaRPr>
          </a:p>
          <a:p>
            <a:pPr eaLnBrk="1" hangingPunct="1"/>
            <a:r>
              <a:rPr kumimoji="1" lang="en-US" altLang="zh-CN" sz="1800" b="1">
                <a:latin typeface="Times New Roman" pitchFamily="18" charset="0"/>
              </a:rPr>
              <a:t>                  ┉ ┉ ┉ ┉ ┉ ┉ ┉ </a:t>
            </a:r>
            <a:endParaRPr kumimoji="1" lang="en-US" altLang="zh-CN" sz="1800" b="1">
              <a:latin typeface="Times New Roman" pitchFamily="18" charset="0"/>
            </a:endParaRPr>
          </a:p>
          <a:p>
            <a:pPr eaLnBrk="1" hangingPunct="1"/>
            <a:r>
              <a:rPr kumimoji="1" lang="en-US" altLang="zh-CN" sz="1800" b="1">
                <a:latin typeface="Times New Roman" pitchFamily="18" charset="0"/>
              </a:rPr>
              <a:t>         1   1    1    0    0    0   0   0   0   0   0   0  0  0  0  0   E000H</a:t>
            </a:r>
            <a:endParaRPr kumimoji="1" lang="en-US" altLang="zh-CN" sz="1800" b="1">
              <a:latin typeface="Times New Roman" pitchFamily="18" charset="0"/>
            </a:endParaRPr>
          </a:p>
          <a:p>
            <a:pPr eaLnBrk="1" hangingPunct="1"/>
            <a:r>
              <a:rPr kumimoji="1" lang="en-US" altLang="zh-CN" sz="1800" b="1">
                <a:latin typeface="Times New Roman" pitchFamily="18" charset="0"/>
              </a:rPr>
              <a:t>  Y7  1   1    1    1    1    1   1   1   1   1   1   1  1  1  1  1   FFFFH </a:t>
            </a:r>
            <a:endParaRPr kumimoji="1" lang="en-US" altLang="zh-CN" sz="1800" b="1">
              <a:latin typeface="Times New Roman" pitchFamily="18" charset="0"/>
            </a:endParaRPr>
          </a:p>
        </p:txBody>
      </p:sp>
      <p:grpSp>
        <p:nvGrpSpPr>
          <p:cNvPr id="20485" name="Group 28"/>
          <p:cNvGrpSpPr/>
          <p:nvPr/>
        </p:nvGrpSpPr>
        <p:grpSpPr bwMode="auto">
          <a:xfrm>
            <a:off x="252413" y="4652963"/>
            <a:ext cx="7991475" cy="2232025"/>
            <a:chOff x="159" y="2931"/>
            <a:chExt cx="4399" cy="1406"/>
          </a:xfrm>
        </p:grpSpPr>
        <p:sp>
          <p:nvSpPr>
            <p:cNvPr id="20486" name="Line 23"/>
            <p:cNvSpPr>
              <a:spLocks noChangeShapeType="1"/>
            </p:cNvSpPr>
            <p:nvPr/>
          </p:nvSpPr>
          <p:spPr bwMode="auto">
            <a:xfrm>
              <a:off x="249" y="2931"/>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 name="Line 26"/>
            <p:cNvSpPr>
              <a:spLocks noChangeShapeType="1"/>
            </p:cNvSpPr>
            <p:nvPr/>
          </p:nvSpPr>
          <p:spPr bwMode="auto">
            <a:xfrm>
              <a:off x="204" y="3385"/>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8" name="Line 27"/>
            <p:cNvSpPr>
              <a:spLocks noChangeShapeType="1"/>
            </p:cNvSpPr>
            <p:nvPr/>
          </p:nvSpPr>
          <p:spPr bwMode="auto">
            <a:xfrm>
              <a:off x="159" y="4337"/>
              <a:ext cx="4309" cy="0"/>
            </a:xfrm>
            <a:prstGeom prst="line">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48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323528" y="548680"/>
            <a:ext cx="8568952" cy="5472608"/>
          </a:xfrm>
        </p:spPr>
        <p:txBody>
          <a:bodyPr/>
          <a:lstStyle/>
          <a:p>
            <a:pPr eaLnBrk="1" hangingPunct="1">
              <a:lnSpc>
                <a:spcPct val="150000"/>
              </a:lnSpc>
              <a:buFont typeface="Wingdings" panose="05000000000000000000" pitchFamily="2" charset="2"/>
              <a:buNone/>
              <a:defRPr/>
            </a:pPr>
            <a:r>
              <a:rPr lang="zh-CN" altLang="en-US" b="1" dirty="0" smtClean="0"/>
              <a:t>解</a:t>
            </a:r>
            <a:r>
              <a:rPr lang="en-US" altLang="zh-CN" b="1" dirty="0" smtClean="0"/>
              <a:t>③ </a:t>
            </a:r>
            <a:r>
              <a:rPr lang="zh-CN" altLang="en-US" b="1" dirty="0" smtClean="0"/>
              <a:t>改用线选法，</a:t>
            </a:r>
            <a:r>
              <a:rPr lang="en-US" altLang="zh-CN" b="1" dirty="0" smtClean="0"/>
              <a:t>A15</a:t>
            </a:r>
            <a:r>
              <a:rPr lang="zh-CN" altLang="en-US" b="1" dirty="0" smtClean="0"/>
              <a:t>～</a:t>
            </a:r>
            <a:r>
              <a:rPr lang="en-US" altLang="zh-CN" b="1" dirty="0" smtClean="0"/>
              <a:t>A13 </a:t>
            </a:r>
            <a:r>
              <a:rPr lang="zh-CN" altLang="en-US" b="1" dirty="0" smtClean="0"/>
              <a:t>这</a:t>
            </a:r>
            <a:r>
              <a:rPr lang="en-US" altLang="zh-CN" b="1" dirty="0" smtClean="0"/>
              <a:t>3</a:t>
            </a:r>
            <a:r>
              <a:rPr lang="zh-CN" altLang="en-US" b="1" dirty="0" smtClean="0"/>
              <a:t>根地址线各选一片</a:t>
            </a:r>
            <a:r>
              <a:rPr lang="en-US" altLang="zh-CN" b="1" dirty="0" smtClean="0"/>
              <a:t>8K×8</a:t>
            </a:r>
            <a:r>
              <a:rPr lang="zh-CN" altLang="en-US" b="1" dirty="0" smtClean="0"/>
              <a:t>的存储器芯片，只能接</a:t>
            </a:r>
            <a:r>
              <a:rPr lang="en-US" altLang="zh-CN" b="1" dirty="0" smtClean="0"/>
              <a:t>3</a:t>
            </a:r>
            <a:r>
              <a:rPr lang="zh-CN" altLang="en-US" b="1" dirty="0" smtClean="0"/>
              <a:t>个芯片，故仅能组成容量为</a:t>
            </a:r>
            <a:r>
              <a:rPr lang="en-US" altLang="zh-CN" b="1" dirty="0" smtClean="0"/>
              <a:t>24K×8</a:t>
            </a:r>
            <a:r>
              <a:rPr lang="zh-CN" altLang="en-US" b="1" dirty="0" smtClean="0"/>
              <a:t>的存储器。</a:t>
            </a:r>
            <a:endParaRPr lang="en-US" altLang="zh-CN" b="1" dirty="0" smtClean="0"/>
          </a:p>
          <a:p>
            <a:pPr eaLnBrk="1" hangingPunct="1">
              <a:lnSpc>
                <a:spcPct val="90000"/>
              </a:lnSpc>
              <a:buFont typeface="Wingdings" panose="05000000000000000000" pitchFamily="2" charset="2"/>
              <a:buNone/>
              <a:defRPr/>
            </a:pPr>
            <a:endParaRPr lang="zh-CN" altLang="en-US" b="1" dirty="0" smtClean="0"/>
          </a:p>
          <a:p>
            <a:pPr eaLnBrk="1" hangingPunct="1">
              <a:lnSpc>
                <a:spcPct val="90000"/>
              </a:lnSpc>
              <a:buFont typeface="Wingdings" panose="05000000000000000000" pitchFamily="2" charset="2"/>
              <a:buNone/>
              <a:defRPr/>
            </a:pPr>
            <a:r>
              <a:rPr lang="en-US" altLang="zh-CN" b="1" dirty="0" smtClean="0"/>
              <a:t>  A15 A14 A13</a:t>
            </a:r>
            <a:r>
              <a:rPr lang="zh-CN" altLang="en-US" b="1" dirty="0" smtClean="0"/>
              <a:t>所选芯片的地址范围分别为：</a:t>
            </a:r>
            <a:endParaRPr lang="zh-CN" altLang="en-US" b="1" dirty="0" smtClean="0"/>
          </a:p>
          <a:p>
            <a:pPr eaLnBrk="1" hangingPunct="1">
              <a:lnSpc>
                <a:spcPct val="90000"/>
              </a:lnSpc>
              <a:buFont typeface="Wingdings" panose="05000000000000000000" pitchFamily="2" charset="2"/>
              <a:buNone/>
              <a:defRPr/>
            </a:pPr>
            <a:r>
              <a:rPr lang="en-US" altLang="zh-CN" b="1" dirty="0" smtClean="0"/>
              <a:t>  A15A14A13=011</a:t>
            </a:r>
            <a:r>
              <a:rPr lang="zh-CN" altLang="en-US" b="1" dirty="0" smtClean="0"/>
              <a:t>时： </a:t>
            </a:r>
            <a:r>
              <a:rPr lang="en-US" altLang="zh-CN" b="1" dirty="0" smtClean="0"/>
              <a:t>6000H</a:t>
            </a:r>
            <a:r>
              <a:rPr lang="zh-CN" altLang="en-US" b="1" dirty="0" smtClean="0"/>
              <a:t>～</a:t>
            </a:r>
            <a:r>
              <a:rPr lang="en-US" altLang="zh-CN" b="1" dirty="0" smtClean="0"/>
              <a:t>7FFFH</a:t>
            </a:r>
            <a:endParaRPr lang="zh-CN" altLang="en-US" b="1" dirty="0" smtClean="0"/>
          </a:p>
          <a:p>
            <a:pPr eaLnBrk="1" hangingPunct="1">
              <a:lnSpc>
                <a:spcPct val="90000"/>
              </a:lnSpc>
              <a:buFont typeface="Wingdings" panose="05000000000000000000" pitchFamily="2" charset="2"/>
              <a:buNone/>
              <a:defRPr/>
            </a:pPr>
            <a:r>
              <a:rPr lang="en-US" altLang="zh-CN" b="1" dirty="0" smtClean="0"/>
              <a:t>  A15A14A13=101</a:t>
            </a:r>
            <a:r>
              <a:rPr lang="zh-CN" altLang="en-US" b="1" dirty="0" smtClean="0"/>
              <a:t>时： </a:t>
            </a:r>
            <a:r>
              <a:rPr lang="en-US" altLang="zh-CN" b="1" dirty="0" smtClean="0"/>
              <a:t>A000H</a:t>
            </a:r>
            <a:r>
              <a:rPr lang="zh-CN" altLang="en-US" b="1" dirty="0" smtClean="0"/>
              <a:t>～</a:t>
            </a:r>
            <a:r>
              <a:rPr lang="en-US" altLang="zh-CN" b="1" dirty="0" smtClean="0"/>
              <a:t>BFFFH</a:t>
            </a:r>
            <a:endParaRPr lang="zh-CN" altLang="en-US" b="1" dirty="0" smtClean="0"/>
          </a:p>
          <a:p>
            <a:pPr eaLnBrk="1" hangingPunct="1">
              <a:lnSpc>
                <a:spcPct val="90000"/>
              </a:lnSpc>
              <a:buFont typeface="Wingdings" panose="05000000000000000000" pitchFamily="2" charset="2"/>
              <a:buNone/>
              <a:defRPr/>
            </a:pPr>
            <a:r>
              <a:rPr lang="en-US" altLang="zh-CN" b="1" dirty="0" smtClean="0"/>
              <a:t>  A15A14A13=110</a:t>
            </a:r>
            <a:r>
              <a:rPr lang="zh-CN" altLang="en-US" b="1" dirty="0" smtClean="0"/>
              <a:t>时： </a:t>
            </a:r>
            <a:r>
              <a:rPr lang="en-US" altLang="zh-CN" b="1" dirty="0" smtClean="0"/>
              <a:t>C000H</a:t>
            </a:r>
            <a:r>
              <a:rPr lang="zh-CN" altLang="en-US" b="1" dirty="0" smtClean="0"/>
              <a:t>～</a:t>
            </a:r>
            <a:r>
              <a:rPr lang="en-US" altLang="zh-CN" b="1" dirty="0" smtClean="0"/>
              <a:t>DFFFH</a:t>
            </a:r>
            <a:r>
              <a:rPr lang="zh-CN" altLang="en-US" b="1" dirty="0" smtClean="0"/>
              <a:t>。</a:t>
            </a:r>
            <a:endParaRPr lang="zh-CN" altLang="en-US" b="1" dirty="0" smtClean="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3637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838200" y="533400"/>
            <a:ext cx="7067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6000" b="1">
                <a:solidFill>
                  <a:srgbClr val="DCE25A"/>
                </a:solidFill>
                <a:latin typeface="Times New Roman" pitchFamily="18" charset="0"/>
              </a:rPr>
              <a:t>本章介绍的主要内容</a:t>
            </a:r>
            <a:endParaRPr kumimoji="1" lang="zh-CN" altLang="en-US" sz="6000" b="1">
              <a:solidFill>
                <a:srgbClr val="DCE25A"/>
              </a:solidFill>
              <a:latin typeface="Times New Roman" pitchFamily="18" charset="0"/>
            </a:endParaRPr>
          </a:p>
        </p:txBody>
      </p:sp>
      <p:sp>
        <p:nvSpPr>
          <p:cNvPr id="82950" name="Rectangle 6"/>
          <p:cNvSpPr>
            <a:spLocks noGrp="1" noChangeArrowheads="1"/>
          </p:cNvSpPr>
          <p:nvPr>
            <p:ph type="body" idx="1"/>
          </p:nvPr>
        </p:nvSpPr>
        <p:spPr>
          <a:xfrm>
            <a:off x="1524000" y="1981200"/>
            <a:ext cx="7772400" cy="4114800"/>
          </a:xfrm>
          <a:extLst>
            <a:ext uri="{91240B29-F687-4F45-9708-019B960494DF}">
              <a14:hiddenLine xmlns:a14="http://schemas.microsoft.com/office/drawing/2010/main" w="12700">
                <a:solidFill>
                  <a:schemeClr val="tx1"/>
                </a:solidFill>
                <a:prstDash val="solid"/>
                <a:miter lim="800000"/>
                <a:headEnd type="none" w="sm" len="sm"/>
                <a:tailEnd type="none" w="sm" len="sm"/>
              </a14:hiddenLine>
            </a:ext>
          </a:extLst>
        </p:spPr>
        <p:txBody>
          <a:bodyPr/>
          <a:lstStyle/>
          <a:p>
            <a:pPr eaLnBrk="1" hangingPunct="1">
              <a:lnSpc>
                <a:spcPct val="120000"/>
              </a:lnSpc>
              <a:spcBef>
                <a:spcPct val="0"/>
              </a:spcBef>
              <a:buClr>
                <a:schemeClr val="bg1"/>
              </a:buClr>
              <a:buSzTx/>
              <a:buFontTx/>
              <a:buChar char="•"/>
              <a:defRPr/>
            </a:pPr>
            <a:r>
              <a:rPr lang="zh-CN" altLang="en-US" sz="4800" b="1" smtClean="0">
                <a:latin typeface="Tahoma" pitchFamily="34" charset="0"/>
              </a:rPr>
              <a:t>  单片机的总线信号</a:t>
            </a:r>
            <a:endParaRPr lang="zh-CN" altLang="en-US" sz="4800" b="1" smtClean="0">
              <a:latin typeface="Tahoma" pitchFamily="34" charset="0"/>
            </a:endParaRPr>
          </a:p>
          <a:p>
            <a:pPr eaLnBrk="1" hangingPunct="1">
              <a:lnSpc>
                <a:spcPct val="120000"/>
              </a:lnSpc>
              <a:spcBef>
                <a:spcPct val="0"/>
              </a:spcBef>
              <a:buClr>
                <a:schemeClr val="bg1"/>
              </a:buClr>
              <a:buSzTx/>
              <a:buFontTx/>
              <a:buChar char="•"/>
              <a:defRPr/>
            </a:pPr>
            <a:r>
              <a:rPr lang="zh-CN" altLang="en-US" sz="4800" b="1" smtClean="0"/>
              <a:t>  程序存储器的扩展</a:t>
            </a:r>
            <a:endParaRPr lang="zh-CN" altLang="en-US" sz="4800" b="1" smtClean="0"/>
          </a:p>
          <a:p>
            <a:pPr eaLnBrk="1" hangingPunct="1">
              <a:lnSpc>
                <a:spcPct val="120000"/>
              </a:lnSpc>
              <a:spcBef>
                <a:spcPct val="0"/>
              </a:spcBef>
              <a:buClr>
                <a:schemeClr val="bg1"/>
              </a:buClr>
              <a:buSzTx/>
              <a:buFontTx/>
              <a:buChar char="•"/>
              <a:defRPr/>
            </a:pPr>
            <a:r>
              <a:rPr lang="zh-CN" altLang="en-US" sz="4800" b="1" smtClean="0"/>
              <a:t>  数据存储器的扩展</a:t>
            </a:r>
            <a:endParaRPr lang="zh-CN" altLang="en-US" sz="4800" b="1" smtClean="0"/>
          </a:p>
          <a:p>
            <a:pPr eaLnBrk="1" hangingPunct="1">
              <a:lnSpc>
                <a:spcPct val="120000"/>
              </a:lnSpc>
              <a:spcBef>
                <a:spcPct val="0"/>
              </a:spcBef>
              <a:buClr>
                <a:schemeClr val="bg1"/>
              </a:buClr>
              <a:buSzTx/>
              <a:buFontTx/>
              <a:buChar char="•"/>
              <a:defRPr/>
            </a:pPr>
            <a:r>
              <a:rPr lang="en-US" altLang="zh-CN" sz="4800" b="1" smtClean="0"/>
              <a:t>  </a:t>
            </a:r>
            <a:r>
              <a:rPr lang="en-US" altLang="zh-CN" sz="4800" b="1" smtClean="0">
                <a:latin typeface="Times New Roman" pitchFamily="18" charset="0"/>
              </a:rPr>
              <a:t>I/O</a:t>
            </a:r>
            <a:r>
              <a:rPr lang="zh-CN" altLang="en-US" sz="4800" b="1" smtClean="0"/>
              <a:t>接口的扩展</a:t>
            </a:r>
            <a:endParaRPr lang="zh-CN" altLang="en-US" sz="4800" b="1" smtClean="0"/>
          </a:p>
          <a:p>
            <a:pPr eaLnBrk="1" hangingPunct="1">
              <a:lnSpc>
                <a:spcPct val="120000"/>
              </a:lnSpc>
              <a:spcBef>
                <a:spcPct val="0"/>
              </a:spcBef>
              <a:buClr>
                <a:schemeClr val="bg1"/>
              </a:buClr>
              <a:buSzTx/>
              <a:buFontTx/>
              <a:buNone/>
              <a:defRPr/>
            </a:pPr>
            <a:endParaRPr lang="zh-CN" altLang="en-US" sz="4800" b="1" smtClean="0"/>
          </a:p>
        </p:txBody>
      </p:sp>
      <p:sp>
        <p:nvSpPr>
          <p:cNvPr id="4100" name="AutoShape 7"/>
          <p:cNvSpPr>
            <a:spLocks noChangeArrowheads="1"/>
          </p:cNvSpPr>
          <p:nvPr/>
        </p:nvSpPr>
        <p:spPr bwMode="auto">
          <a:xfrm>
            <a:off x="1485900" y="22098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 name="AutoShape 8"/>
          <p:cNvSpPr>
            <a:spLocks noChangeArrowheads="1"/>
          </p:cNvSpPr>
          <p:nvPr/>
        </p:nvSpPr>
        <p:spPr bwMode="auto">
          <a:xfrm>
            <a:off x="1447800" y="32004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AutoShape 9"/>
          <p:cNvSpPr>
            <a:spLocks noChangeArrowheads="1"/>
          </p:cNvSpPr>
          <p:nvPr/>
        </p:nvSpPr>
        <p:spPr bwMode="auto">
          <a:xfrm>
            <a:off x="1447800" y="40386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AutoShape 10"/>
          <p:cNvSpPr>
            <a:spLocks noChangeArrowheads="1"/>
          </p:cNvSpPr>
          <p:nvPr/>
        </p:nvSpPr>
        <p:spPr bwMode="auto">
          <a:xfrm>
            <a:off x="1447800" y="4876800"/>
            <a:ext cx="533400" cy="533400"/>
          </a:xfrm>
          <a:custGeom>
            <a:avLst/>
            <a:gdLst>
              <a:gd name="T0" fmla="*/ 266700 w 21600"/>
              <a:gd name="T1" fmla="*/ 0 h 21600"/>
              <a:gd name="T2" fmla="*/ 78109 w 21600"/>
              <a:gd name="T3" fmla="*/ 78109 h 21600"/>
              <a:gd name="T4" fmla="*/ 0 w 21600"/>
              <a:gd name="T5" fmla="*/ 266700 h 21600"/>
              <a:gd name="T6" fmla="*/ 78109 w 21600"/>
              <a:gd name="T7" fmla="*/ 455291 h 21600"/>
              <a:gd name="T8" fmla="*/ 266700 w 21600"/>
              <a:gd name="T9" fmla="*/ 533400 h 21600"/>
              <a:gd name="T10" fmla="*/ 455291 w 21600"/>
              <a:gd name="T11" fmla="*/ 455291 h 21600"/>
              <a:gd name="T12" fmla="*/ 533400 w 21600"/>
              <a:gd name="T13" fmla="*/ 266700 h 21600"/>
              <a:gd name="T14" fmla="*/ 455291 w 21600"/>
              <a:gd name="T15" fmla="*/ 7810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14147">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457200" y="381000"/>
            <a:ext cx="7772400" cy="641350"/>
          </a:xfrm>
        </p:spPr>
        <p:txBody>
          <a:bodyPr/>
          <a:lstStyle/>
          <a:p>
            <a:pPr eaLnBrk="1" hangingPunct="1">
              <a:defRPr/>
            </a:pPr>
            <a:r>
              <a:rPr lang="zh-CN" altLang="en-US" sz="4000" b="1" smtClean="0"/>
              <a:t>9.2  程序存储器的扩展</a:t>
            </a:r>
            <a:endParaRPr lang="zh-CN" altLang="en-US" sz="4000" b="1" smtClean="0"/>
          </a:p>
        </p:txBody>
      </p:sp>
      <p:sp>
        <p:nvSpPr>
          <p:cNvPr id="51203" name="Rectangle 3"/>
          <p:cNvSpPr>
            <a:spLocks noGrp="1" noChangeArrowheads="1"/>
          </p:cNvSpPr>
          <p:nvPr>
            <p:ph type="subTitle" idx="1"/>
          </p:nvPr>
        </p:nvSpPr>
        <p:spPr>
          <a:xfrm>
            <a:off x="539750" y="1557338"/>
            <a:ext cx="6400800" cy="719137"/>
          </a:xfrm>
        </p:spPr>
        <p:txBody>
          <a:bodyPr/>
          <a:lstStyle/>
          <a:p>
            <a:pPr eaLnBrk="1" hangingPunct="1">
              <a:defRPr/>
            </a:pPr>
            <a:r>
              <a:rPr lang="zh-CN" altLang="en-US" b="1" smtClean="0"/>
              <a:t>9.2.1 </a:t>
            </a:r>
            <a:r>
              <a:rPr lang="en-US" altLang="zh-CN" b="1" smtClean="0"/>
              <a:t>EPROM</a:t>
            </a:r>
            <a:r>
              <a:rPr lang="zh-CN" altLang="en-US" b="1" smtClean="0"/>
              <a:t>的扩展</a:t>
            </a:r>
            <a:endParaRPr lang="zh-CN" altLang="en-US" b="1" smtClean="0"/>
          </a:p>
        </p:txBody>
      </p:sp>
      <p:sp>
        <p:nvSpPr>
          <p:cNvPr id="51204" name="Text Box 4"/>
          <p:cNvSpPr txBox="1">
            <a:spLocks noChangeArrowheads="1"/>
          </p:cNvSpPr>
          <p:nvPr/>
        </p:nvSpPr>
        <p:spPr bwMode="auto">
          <a:xfrm>
            <a:off x="228600" y="2276475"/>
            <a:ext cx="89154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endParaRPr kumimoji="1" lang="zh-CN" altLang="en-US" sz="3600" b="1">
              <a:effectLst>
                <a:outerShdw blurRad="38100" dist="38100" dir="2700000" algn="tl">
                  <a:srgbClr val="000000"/>
                </a:outerShdw>
              </a:effectLst>
              <a:latin typeface="Times New Roman" pitchFamily="18" charset="0"/>
            </a:endParaRPr>
          </a:p>
          <a:p>
            <a:pPr>
              <a:lnSpc>
                <a:spcPct val="115000"/>
              </a:lnSpc>
              <a:defRPr/>
            </a:pPr>
            <a:r>
              <a:rPr kumimoji="1" lang="zh-CN" altLang="en-US" sz="3600" b="1">
                <a:effectLst>
                  <a:outerShdw blurRad="38100" dist="38100" dir="2700000" algn="tl">
                    <a:srgbClr val="000000"/>
                  </a:outerShdw>
                </a:effectLst>
                <a:latin typeface="Times New Roman" pitchFamily="18" charset="0"/>
              </a:rPr>
              <a:t>         单片机在取指令码时和执行</a:t>
            </a:r>
            <a:r>
              <a:rPr kumimoji="1" lang="en-US" altLang="zh-CN" sz="3600" b="1">
                <a:effectLst>
                  <a:outerShdw blurRad="38100" dist="38100" dir="2700000" algn="tl">
                    <a:srgbClr val="000000"/>
                  </a:outerShdw>
                </a:effectLst>
                <a:latin typeface="Times New Roman" pitchFamily="18" charset="0"/>
              </a:rPr>
              <a:t>MOVC</a:t>
            </a:r>
            <a:r>
              <a:rPr kumimoji="1" lang="zh-CN" altLang="en-US" sz="3600" b="1">
                <a:effectLst>
                  <a:outerShdw blurRad="38100" dist="38100" dir="2700000" algn="tl">
                    <a:srgbClr val="000000"/>
                  </a:outerShdw>
                </a:effectLst>
                <a:latin typeface="Times New Roman" pitchFamily="18" charset="0"/>
              </a:rPr>
              <a:t>指令时</a:t>
            </a:r>
            <a:r>
              <a:rPr kumimoji="1" lang="en-US" altLang="zh-CN" sz="3600" b="1">
                <a:effectLst>
                  <a:outerShdw blurRad="38100" dist="38100" dir="2700000" algn="tl">
                    <a:srgbClr val="000000"/>
                  </a:outerShdw>
                </a:effectLst>
                <a:latin typeface="Times New Roman" pitchFamily="18" charset="0"/>
              </a:rPr>
              <a:t>PSEN</a:t>
            </a:r>
            <a:r>
              <a:rPr kumimoji="1" lang="zh-CN" altLang="en-US" sz="3600" b="1">
                <a:effectLst>
                  <a:outerShdw blurRad="38100" dist="38100" dir="2700000" algn="tl">
                    <a:srgbClr val="000000"/>
                  </a:outerShdw>
                </a:effectLst>
                <a:latin typeface="Times New Roman" pitchFamily="18" charset="0"/>
              </a:rPr>
              <a:t>会变为有效，其它信号</a:t>
            </a:r>
            <a:r>
              <a:rPr kumimoji="1" lang="en-US" altLang="zh-CN" sz="3600" b="1">
                <a:latin typeface="Times New Roman" pitchFamily="18" charset="0"/>
              </a:rPr>
              <a:t>ALE、P0</a:t>
            </a:r>
            <a:r>
              <a:rPr kumimoji="1" lang="zh-CN" altLang="en-US" sz="3600" b="1">
                <a:latin typeface="Times New Roman" pitchFamily="18" charset="0"/>
              </a:rPr>
              <a:t>和</a:t>
            </a:r>
            <a:r>
              <a:rPr kumimoji="1" lang="en-US" altLang="zh-CN" sz="3600" b="1">
                <a:latin typeface="Times New Roman" pitchFamily="18" charset="0"/>
              </a:rPr>
              <a:t>P2</a:t>
            </a:r>
            <a:r>
              <a:rPr kumimoji="1" lang="zh-CN" altLang="en-US" sz="3600" b="1">
                <a:effectLst>
                  <a:outerShdw blurRad="38100" dist="38100" dir="2700000" algn="tl">
                    <a:srgbClr val="000000"/>
                  </a:outerShdw>
                </a:effectLst>
                <a:latin typeface="Times New Roman" pitchFamily="18" charset="0"/>
              </a:rPr>
              <a:t>配合完成</a:t>
            </a:r>
            <a:r>
              <a:rPr kumimoji="1" lang="zh-CN" altLang="en-US" sz="3600" b="1">
                <a:latin typeface="Times New Roman" pitchFamily="18" charset="0"/>
              </a:rPr>
              <a:t>扩展程序存储器的方法。</a:t>
            </a:r>
            <a:endParaRPr kumimoji="1" lang="zh-CN" altLang="en-US" sz="3600" b="1">
              <a:latin typeface="Times New Roman" pitchFamily="18" charset="0"/>
            </a:endParaRPr>
          </a:p>
          <a:p>
            <a:pPr>
              <a:lnSpc>
                <a:spcPct val="115000"/>
              </a:lnSpc>
              <a:defRPr/>
            </a:pPr>
            <a:endParaRPr kumimoji="1" lang="zh-CN" altLang="en-US" sz="3600" b="1">
              <a:latin typeface="Times New Roman" pitchFamily="18" charset="0"/>
            </a:endParaRPr>
          </a:p>
          <a:p>
            <a:pPr>
              <a:lnSpc>
                <a:spcPct val="115000"/>
              </a:lnSpc>
              <a:defRPr/>
            </a:pPr>
            <a:endParaRPr kumimoji="1" lang="zh-CN" altLang="en-US" sz="3600" b="1">
              <a:latin typeface="Times New Roman" pitchFamily="18" charset="0"/>
            </a:endParaRPr>
          </a:p>
          <a:p>
            <a:pPr>
              <a:lnSpc>
                <a:spcPct val="115000"/>
              </a:lnSpc>
              <a:defRPr/>
            </a:pPr>
            <a:endParaRPr kumimoji="1" lang="zh-CN" altLang="en-US" sz="3600" b="1">
              <a:latin typeface="Times New Roman" pitchFamily="18" charset="0"/>
            </a:endParaRPr>
          </a:p>
        </p:txBody>
      </p:sp>
      <p:sp>
        <p:nvSpPr>
          <p:cNvPr id="51206" name="Line 6"/>
          <p:cNvSpPr>
            <a:spLocks noChangeShapeType="1"/>
          </p:cNvSpPr>
          <p:nvPr/>
        </p:nvSpPr>
        <p:spPr bwMode="auto">
          <a:xfrm>
            <a:off x="1403350" y="3644900"/>
            <a:ext cx="8382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7" name="Text Box 7"/>
          <p:cNvSpPr txBox="1">
            <a:spLocks noChangeArrowheads="1"/>
          </p:cNvSpPr>
          <p:nvPr/>
        </p:nvSpPr>
        <p:spPr bwMode="auto">
          <a:xfrm>
            <a:off x="395288" y="5013325"/>
            <a:ext cx="83058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120000"/>
              </a:lnSpc>
            </a:pPr>
            <a:r>
              <a:rPr kumimoji="1" lang="zh-CN" altLang="en-US" sz="3600" b="1">
                <a:latin typeface="Times New Roman" pitchFamily="18" charset="0"/>
              </a:rPr>
              <a:t>      </a:t>
            </a:r>
            <a:endParaRPr kumimoji="1" lang="zh-CN" altLang="en-US" sz="3600" b="1">
              <a:latin typeface="Times New Roman" pitchFamily="18" charset="0"/>
            </a:endParaRPr>
          </a:p>
          <a:p>
            <a:pPr eaLnBrk="1" hangingPunct="1">
              <a:lnSpc>
                <a:spcPct val="120000"/>
              </a:lnSpc>
            </a:pPr>
            <a:r>
              <a:rPr kumimoji="1" lang="en-US" altLang="zh-CN" sz="3600" b="1">
                <a:latin typeface="Times New Roman" pitchFamily="18" charset="0"/>
              </a:rPr>
              <a:t>        </a:t>
            </a:r>
            <a:endParaRPr kumimoji="1" lang="zh-CN" altLang="en-US" sz="3600" b="1">
              <a:latin typeface="Times New Roman" pitchFamily="18" charset="0"/>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2405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4"/>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512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51207"/>
                                        </p:tgtEl>
                                        <p:attrNameLst>
                                          <p:attrName>style.visibility</p:attrName>
                                        </p:attrNameLst>
                                      </p:cBhvr>
                                      <p:to>
                                        <p:strVal val="visible"/>
                                      </p:to>
                                    </p:set>
                                    <p:anim calcmode="lin" valueType="num">
                                      <p:cBhvr additive="base">
                                        <p:cTn id="26" dur="500" fill="hold"/>
                                        <p:tgtEl>
                                          <p:spTgt spid="51207"/>
                                        </p:tgtEl>
                                        <p:attrNameLst>
                                          <p:attrName>ppt_x</p:attrName>
                                        </p:attrNameLst>
                                      </p:cBhvr>
                                      <p:tavLst>
                                        <p:tav tm="0">
                                          <p:val>
                                            <p:strVal val="0-#ppt_w/2"/>
                                          </p:val>
                                        </p:tav>
                                        <p:tav tm="100000">
                                          <p:val>
                                            <p:strVal val="#ppt_x"/>
                                          </p:val>
                                        </p:tav>
                                      </p:tavLst>
                                    </p:anim>
                                    <p:anim calcmode="lin" valueType="num">
                                      <p:cBhvr additive="base">
                                        <p:cTn id="27" dur="500" fill="hold"/>
                                        <p:tgtEl>
                                          <p:spTgt spid="51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51202" grpId="0" autoUpdateAnimBg="0"/>
      <p:bldP spid="51203" grpId="0" autoUpdateAnimBg="0" build="p"/>
      <p:bldP spid="51204" grpId="0" autoUpdateAnimBg="0"/>
      <p:bldP spid="51206" grpId="0" animBg="1"/>
      <p:bldP spid="5120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395288" y="333375"/>
            <a:ext cx="8458200" cy="1752600"/>
          </a:xfrm>
        </p:spPr>
        <p:txBody>
          <a:bodyPr/>
          <a:lstStyle/>
          <a:p>
            <a:pPr eaLnBrk="1" hangingPunct="1">
              <a:lnSpc>
                <a:spcPct val="120000"/>
              </a:lnSpc>
              <a:spcBef>
                <a:spcPct val="0"/>
              </a:spcBef>
              <a:buFont typeface="Wingdings" panose="05000000000000000000" pitchFamily="2" charset="2"/>
              <a:buNone/>
              <a:defRPr/>
            </a:pPr>
            <a:r>
              <a:rPr lang="zh-CN" altLang="en-US" b="1" smtClean="0"/>
              <a:t> 8</a:t>
            </a:r>
            <a:r>
              <a:rPr lang="en-US" altLang="zh-CN" b="1" smtClean="0"/>
              <a:t>XX51</a:t>
            </a:r>
            <a:r>
              <a:rPr lang="zh-CN" altLang="en-US" b="1" smtClean="0"/>
              <a:t>单片机扩展程序存储器2732的电路图</a:t>
            </a:r>
            <a:endParaRPr lang="zh-CN" altLang="en-US" b="1" smtClean="0"/>
          </a:p>
          <a:p>
            <a:pPr eaLnBrk="1" hangingPunct="1">
              <a:spcBef>
                <a:spcPct val="0"/>
              </a:spcBef>
              <a:buFont typeface="Wingdings" panose="05000000000000000000" pitchFamily="2" charset="2"/>
              <a:buNone/>
              <a:defRPr/>
            </a:pPr>
            <a:r>
              <a:rPr lang="zh-CN" altLang="en-US" b="1" smtClean="0"/>
              <a:t> </a:t>
            </a:r>
            <a:endParaRPr lang="zh-CN" altLang="en-US" b="1" u="sng" smtClean="0"/>
          </a:p>
        </p:txBody>
      </p:sp>
      <p:grpSp>
        <p:nvGrpSpPr>
          <p:cNvPr id="53257" name="Group 9"/>
          <p:cNvGrpSpPr/>
          <p:nvPr/>
        </p:nvGrpSpPr>
        <p:grpSpPr bwMode="auto">
          <a:xfrm>
            <a:off x="381000" y="1447800"/>
            <a:ext cx="8382000" cy="5160963"/>
            <a:chOff x="240" y="912"/>
            <a:chExt cx="5280" cy="3251"/>
          </a:xfrm>
        </p:grpSpPr>
        <p:graphicFrame>
          <p:nvGraphicFramePr>
            <p:cNvPr id="23556" name="Object 6"/>
            <p:cNvGraphicFramePr>
              <a:graphicFrameLocks noChangeAspect="1"/>
            </p:cNvGraphicFramePr>
            <p:nvPr/>
          </p:nvGraphicFramePr>
          <p:xfrm>
            <a:off x="240" y="912"/>
            <a:ext cx="5280" cy="3251"/>
          </p:xfrm>
          <a:graphic>
            <a:graphicData uri="http://schemas.openxmlformats.org/presentationml/2006/ole">
              <mc:AlternateContent xmlns:mc="http://schemas.openxmlformats.org/markup-compatibility/2006">
                <mc:Choice xmlns:v="urn:schemas-microsoft-com:vml" Requires="v">
                  <p:oleObj spid="_x0000_s23561" name="BMP 图象" r:id="rId1" imgW="4248150" imgH="3314700" progId="Paint.Picture">
                    <p:embed/>
                  </p:oleObj>
                </mc:Choice>
                <mc:Fallback>
                  <p:oleObj name="BMP 图象" r:id="rId1" imgW="4248150" imgH="3314700" progId="Paint.Picture">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12"/>
                          <a:ext cx="5280" cy="3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Line 8"/>
            <p:cNvSpPr>
              <a:spLocks noChangeShapeType="1"/>
            </p:cNvSpPr>
            <p:nvPr/>
          </p:nvSpPr>
          <p:spPr bwMode="auto">
            <a:xfrm>
              <a:off x="1152" y="1248"/>
              <a:ext cx="312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ustDataLst>
      <p:tags r:id="rId6"/>
    </p:custDataLst>
  </p:cSld>
  <p:clrMapOvr>
    <a:masterClrMapping/>
  </p:clrMapOvr>
  <p:transition advTm="6568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3251">
                                            <p:txEl>
                                              <p:pRg st="0" end="0"/>
                                            </p:txEl>
                                          </p:spTgt>
                                        </p:tgtEl>
                                        <p:attrNameLst>
                                          <p:attrName>style.visibility</p:attrName>
                                        </p:attrNameLst>
                                      </p:cBhvr>
                                      <p:to>
                                        <p:strVal val="visible"/>
                                      </p:to>
                                    </p:set>
                                    <p:anim calcmode="lin" valueType="num">
                                      <p:cBhvr additive="base">
                                        <p:cTn id="11"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3251">
                                            <p:txEl>
                                              <p:pRg st="1" end="1"/>
                                            </p:txEl>
                                          </p:spTgt>
                                        </p:tgtEl>
                                        <p:attrNameLst>
                                          <p:attrName>style.visibility</p:attrName>
                                        </p:attrNameLst>
                                      </p:cBhvr>
                                      <p:to>
                                        <p:strVal val="visible"/>
                                      </p:to>
                                    </p:set>
                                    <p:anim calcmode="lin" valueType="num">
                                      <p:cBhvr additive="base">
                                        <p:cTn id="17"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3257"/>
                                        </p:tgtEl>
                                        <p:attrNameLst>
                                          <p:attrName>style.visibility</p:attrName>
                                        </p:attrNameLst>
                                      </p:cBhvr>
                                      <p:to>
                                        <p:strVal val="visible"/>
                                      </p:to>
                                    </p:set>
                                    <p:anim calcmode="lin" valueType="num">
                                      <p:cBhvr additive="base">
                                        <p:cTn id="23" dur="500" fill="hold"/>
                                        <p:tgtEl>
                                          <p:spTgt spid="53257"/>
                                        </p:tgtEl>
                                        <p:attrNameLst>
                                          <p:attrName>ppt_x</p:attrName>
                                        </p:attrNameLst>
                                      </p:cBhvr>
                                      <p:tavLst>
                                        <p:tav tm="0">
                                          <p:val>
                                            <p:strVal val="0-#ppt_w/2"/>
                                          </p:val>
                                        </p:tav>
                                        <p:tav tm="100000">
                                          <p:val>
                                            <p:strVal val="#ppt_x"/>
                                          </p:val>
                                        </p:tav>
                                      </p:tavLst>
                                    </p:anim>
                                    <p:anim calcmode="lin" valueType="num">
                                      <p:cBhvr additive="base">
                                        <p:cTn id="24"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53251" grpId="0" autoUpdateAnimBg="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Text Box 7"/>
          <p:cNvSpPr txBox="1">
            <a:spLocks noChangeArrowheads="1"/>
          </p:cNvSpPr>
          <p:nvPr/>
        </p:nvSpPr>
        <p:spPr bwMode="auto">
          <a:xfrm>
            <a:off x="323850" y="2565400"/>
            <a:ext cx="8532813" cy="489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2800" b="1">
                <a:effectLst>
                  <a:outerShdw blurRad="38100" dist="38100" dir="2700000" algn="tl">
                    <a:srgbClr val="000000"/>
                  </a:outerShdw>
                </a:effectLst>
                <a:latin typeface="Times New Roman" pitchFamily="18" charset="0"/>
              </a:rPr>
              <a:t>        </a:t>
            </a:r>
            <a:r>
              <a:rPr kumimoji="1" lang="zh-CN" altLang="en-US" sz="2800" b="1">
                <a:latin typeface="Times New Roman" pitchFamily="18" charset="0"/>
              </a:rPr>
              <a:t>单片机扩展27</a:t>
            </a:r>
            <a:r>
              <a:rPr kumimoji="1" lang="en-US" altLang="zh-CN" sz="2800" b="1">
                <a:latin typeface="Times New Roman" pitchFamily="18" charset="0"/>
              </a:rPr>
              <a:t>16</a:t>
            </a:r>
            <a:r>
              <a:rPr kumimoji="1" lang="zh-CN" altLang="en-US" sz="2800" b="1">
                <a:latin typeface="Times New Roman" pitchFamily="18" charset="0"/>
              </a:rPr>
              <a:t>，2764，27128等</a:t>
            </a:r>
            <a:r>
              <a:rPr kumimoji="1" lang="en-US" altLang="zh-CN" sz="2800" b="1">
                <a:latin typeface="Times New Roman" pitchFamily="18" charset="0"/>
              </a:rPr>
              <a:t>EPROM</a:t>
            </a:r>
            <a:r>
              <a:rPr kumimoji="1" lang="zh-CN" altLang="en-US" sz="2800" b="1">
                <a:latin typeface="Times New Roman" pitchFamily="18" charset="0"/>
              </a:rPr>
              <a:t>的方法与上图相同，差别仅在于使用高8位地址的</a:t>
            </a:r>
            <a:r>
              <a:rPr kumimoji="1" lang="en-US" altLang="zh-CN" sz="2800" b="1">
                <a:latin typeface="Times New Roman" pitchFamily="18" charset="0"/>
              </a:rPr>
              <a:t>P2</a:t>
            </a:r>
            <a:r>
              <a:rPr kumimoji="1" lang="zh-CN" altLang="en-US" sz="2800" b="1">
                <a:latin typeface="Times New Roman" pitchFamily="18" charset="0"/>
              </a:rPr>
              <a:t>端口线的根数不同。</a:t>
            </a:r>
            <a:endParaRPr kumimoji="1" lang="zh-CN" altLang="en-US" sz="2800" b="1">
              <a:latin typeface="Times New Roman" pitchFamily="18" charset="0"/>
            </a:endParaRPr>
          </a:p>
          <a:p>
            <a:pPr>
              <a:lnSpc>
                <a:spcPct val="120000"/>
              </a:lnSpc>
              <a:defRPr/>
            </a:pPr>
            <a:endParaRPr kumimoji="1" lang="zh-CN" altLang="en-US" sz="2800" b="1">
              <a:latin typeface="Times New Roman" pitchFamily="18" charset="0"/>
            </a:endParaRPr>
          </a:p>
          <a:p>
            <a:pPr>
              <a:lnSpc>
                <a:spcPct val="120000"/>
              </a:lnSpc>
              <a:defRPr/>
            </a:pPr>
            <a:r>
              <a:rPr kumimoji="1" lang="zh-CN" altLang="en-US" sz="2800" b="1">
                <a:latin typeface="Times New Roman" pitchFamily="18" charset="0"/>
              </a:rPr>
              <a:t>扩展</a:t>
            </a:r>
            <a:r>
              <a:rPr kumimoji="1" lang="en-US" altLang="zh-CN" sz="2800" b="1">
                <a:latin typeface="Times New Roman" pitchFamily="18" charset="0"/>
              </a:rPr>
              <a:t>2716</a:t>
            </a:r>
            <a:r>
              <a:rPr kumimoji="1" lang="zh-CN" altLang="en-US" sz="2800" b="1">
                <a:latin typeface="Times New Roman" pitchFamily="18" charset="0"/>
              </a:rPr>
              <a:t> （2</a:t>
            </a:r>
            <a:r>
              <a:rPr kumimoji="1" lang="en-US" altLang="zh-CN" sz="2800" b="1">
                <a:latin typeface="Times New Roman" pitchFamily="18" charset="0"/>
              </a:rPr>
              <a:t>KB）</a:t>
            </a:r>
            <a:r>
              <a:rPr kumimoji="1" lang="zh-CN" altLang="en-US" sz="2800" b="1">
                <a:latin typeface="Times New Roman" pitchFamily="18" charset="0"/>
              </a:rPr>
              <a:t>需用</a:t>
            </a:r>
            <a:r>
              <a:rPr kumimoji="1" lang="en-US" altLang="zh-CN" sz="2800" b="1">
                <a:latin typeface="Times New Roman" pitchFamily="18" charset="0"/>
              </a:rPr>
              <a:t>A8~A10 </a:t>
            </a:r>
            <a:r>
              <a:rPr kumimoji="1" lang="zh-CN" altLang="en-US" sz="2800" b="1">
                <a:latin typeface="Times New Roman" pitchFamily="18" charset="0"/>
              </a:rPr>
              <a:t>三条高位地址线。</a:t>
            </a:r>
            <a:endParaRPr kumimoji="1" lang="en-US" altLang="zh-CN" sz="2800" b="1">
              <a:latin typeface="Times New Roman" pitchFamily="18" charset="0"/>
            </a:endParaRPr>
          </a:p>
          <a:p>
            <a:pPr>
              <a:lnSpc>
                <a:spcPct val="120000"/>
              </a:lnSpc>
              <a:defRPr/>
            </a:pPr>
            <a:r>
              <a:rPr kumimoji="1" lang="zh-CN" altLang="en-US" sz="2800" b="1">
                <a:latin typeface="Times New Roman" pitchFamily="18" charset="0"/>
              </a:rPr>
              <a:t>扩展2764（8</a:t>
            </a:r>
            <a:r>
              <a:rPr kumimoji="1" lang="en-US" altLang="zh-CN" sz="2800" b="1">
                <a:latin typeface="Times New Roman" pitchFamily="18" charset="0"/>
              </a:rPr>
              <a:t>KB</a:t>
            </a:r>
            <a:r>
              <a:rPr kumimoji="1" lang="zh-CN" altLang="en-US" sz="2800" b="1">
                <a:latin typeface="Times New Roman" pitchFamily="18" charset="0"/>
              </a:rPr>
              <a:t>）需要</a:t>
            </a:r>
            <a:r>
              <a:rPr kumimoji="1" lang="en-US" altLang="zh-CN" sz="2800" b="1">
                <a:latin typeface="Times New Roman" pitchFamily="18" charset="0"/>
              </a:rPr>
              <a:t>A8~A12 </a:t>
            </a:r>
            <a:r>
              <a:rPr kumimoji="1" lang="zh-CN" altLang="en-US" sz="2800" b="1">
                <a:latin typeface="Times New Roman" pitchFamily="18" charset="0"/>
              </a:rPr>
              <a:t>五条高位地址线。</a:t>
            </a:r>
            <a:endParaRPr kumimoji="1" lang="zh-CN" altLang="en-US" sz="2800" b="1">
              <a:latin typeface="Times New Roman" pitchFamily="18" charset="0"/>
            </a:endParaRPr>
          </a:p>
          <a:p>
            <a:pPr>
              <a:lnSpc>
                <a:spcPct val="120000"/>
              </a:lnSpc>
              <a:defRPr/>
            </a:pPr>
            <a:r>
              <a:rPr kumimoji="1" lang="zh-CN" altLang="en-US" sz="2800" b="1">
                <a:latin typeface="Times New Roman" pitchFamily="18" charset="0"/>
              </a:rPr>
              <a:t>扩展27128（16</a:t>
            </a:r>
            <a:r>
              <a:rPr kumimoji="1" lang="en-US" altLang="zh-CN" sz="2800" b="1">
                <a:latin typeface="Times New Roman" pitchFamily="18" charset="0"/>
              </a:rPr>
              <a:t>KB)</a:t>
            </a:r>
            <a:r>
              <a:rPr kumimoji="1" lang="zh-CN" altLang="en-US" sz="2800" b="1">
                <a:latin typeface="Times New Roman" pitchFamily="18" charset="0"/>
              </a:rPr>
              <a:t> 需要</a:t>
            </a:r>
            <a:r>
              <a:rPr kumimoji="1" lang="en-US" altLang="zh-CN" sz="2800" b="1">
                <a:latin typeface="Times New Roman" pitchFamily="18" charset="0"/>
              </a:rPr>
              <a:t>A8~A13</a:t>
            </a:r>
            <a:r>
              <a:rPr kumimoji="1" lang="zh-CN" altLang="en-US" sz="2800" b="1">
                <a:latin typeface="Times New Roman" pitchFamily="18" charset="0"/>
              </a:rPr>
              <a:t>六条高位地址线。</a:t>
            </a:r>
            <a:endParaRPr kumimoji="1" lang="zh-CN" altLang="en-US" sz="2800" b="1">
              <a:latin typeface="Times New Roman" pitchFamily="18" charset="0"/>
            </a:endParaRPr>
          </a:p>
          <a:p>
            <a:pPr>
              <a:lnSpc>
                <a:spcPct val="120000"/>
              </a:lnSpc>
              <a:defRPr/>
            </a:pPr>
            <a:endParaRPr kumimoji="1" lang="en-US" altLang="zh-CN" sz="2800" b="1" baseline="30000">
              <a:latin typeface="Times New Roman" pitchFamily="18" charset="0"/>
            </a:endParaRPr>
          </a:p>
          <a:p>
            <a:pPr>
              <a:lnSpc>
                <a:spcPct val="120000"/>
              </a:lnSpc>
              <a:defRPr/>
            </a:pPr>
            <a:endParaRPr kumimoji="1" lang="en-US" altLang="zh-CN" sz="2800" b="1" baseline="30000">
              <a:latin typeface="Times New Roman" pitchFamily="18" charset="0"/>
            </a:endParaRPr>
          </a:p>
        </p:txBody>
      </p:sp>
      <p:sp>
        <p:nvSpPr>
          <p:cNvPr id="24579" name="Rectangle 10"/>
          <p:cNvSpPr>
            <a:spLocks noChangeArrowheads="1"/>
          </p:cNvSpPr>
          <p:nvPr/>
        </p:nvSpPr>
        <p:spPr bwMode="auto">
          <a:xfrm>
            <a:off x="468313" y="404813"/>
            <a:ext cx="8135937"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800" b="1"/>
              <a:t>      上图中只扩展了一片2732</a:t>
            </a:r>
            <a:r>
              <a:rPr kumimoji="1" lang="en-US" altLang="zh-CN" sz="2800" b="1"/>
              <a:t>EPROM，</a:t>
            </a:r>
            <a:r>
              <a:rPr kumimoji="1" lang="zh-CN" altLang="en-US" sz="2800" b="1"/>
              <a:t>因此2732的片选端接地。扩展</a:t>
            </a:r>
            <a:r>
              <a:rPr kumimoji="1" lang="en-US" altLang="zh-CN" sz="2800" b="1"/>
              <a:t>2732</a:t>
            </a:r>
            <a:r>
              <a:rPr kumimoji="1" lang="zh-CN" altLang="en-US" sz="2800" b="1"/>
              <a:t> （</a:t>
            </a:r>
            <a:r>
              <a:rPr kumimoji="1" lang="en-US" altLang="zh-CN" sz="2800" b="1"/>
              <a:t>4KB）</a:t>
            </a:r>
            <a:r>
              <a:rPr kumimoji="1" lang="zh-CN" altLang="en-US" sz="2800" b="1"/>
              <a:t>需用</a:t>
            </a:r>
            <a:r>
              <a:rPr kumimoji="1" lang="en-US" altLang="zh-CN" sz="2800" b="1"/>
              <a:t>A8~A11 </a:t>
            </a:r>
            <a:r>
              <a:rPr kumimoji="1" lang="zh-CN" altLang="en-US" sz="2800" b="1"/>
              <a:t>四条高位地址线。</a:t>
            </a:r>
            <a:endParaRPr kumimoji="1" lang="zh-CN" altLang="en-US" sz="2800" b="1"/>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3225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5303"/>
                                        </p:tgtEl>
                                        <p:attrNameLst>
                                          <p:attrName>style.visibility</p:attrName>
                                        </p:attrNameLst>
                                      </p:cBhvr>
                                      <p:to>
                                        <p:strVal val="visible"/>
                                      </p:to>
                                    </p:set>
                                    <p:anim calcmode="lin" valueType="num">
                                      <p:cBhvr additive="base">
                                        <p:cTn id="11" dur="500" fill="hold"/>
                                        <p:tgtEl>
                                          <p:spTgt spid="55303"/>
                                        </p:tgtEl>
                                        <p:attrNameLst>
                                          <p:attrName>ppt_x</p:attrName>
                                        </p:attrNameLst>
                                      </p:cBhvr>
                                      <p:tavLst>
                                        <p:tav tm="0">
                                          <p:val>
                                            <p:strVal val="0-#ppt_w/2"/>
                                          </p:val>
                                        </p:tav>
                                        <p:tav tm="100000">
                                          <p:val>
                                            <p:strVal val="#ppt_x"/>
                                          </p:val>
                                        </p:tav>
                                      </p:tavLst>
                                    </p:anim>
                                    <p:anim calcmode="lin" valueType="num">
                                      <p:cBhvr additive="base">
                                        <p:cTn id="12"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55303"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type="subTitle" idx="1"/>
          </p:nvPr>
        </p:nvSpPr>
        <p:spPr>
          <a:xfrm>
            <a:off x="304800" y="228600"/>
            <a:ext cx="6096000" cy="762000"/>
          </a:xfrm>
        </p:spPr>
        <p:txBody>
          <a:bodyPr/>
          <a:lstStyle/>
          <a:p>
            <a:pPr eaLnBrk="1" hangingPunct="1">
              <a:spcBef>
                <a:spcPct val="0"/>
              </a:spcBef>
              <a:defRPr/>
            </a:pPr>
            <a:r>
              <a:rPr lang="zh-CN" altLang="en-US" b="1" smtClean="0"/>
              <a:t>9.2.2   </a:t>
            </a:r>
            <a:r>
              <a:rPr lang="en-US" altLang="zh-CN" b="1" smtClean="0">
                <a:latin typeface="Times New Roman" pitchFamily="18" charset="0"/>
              </a:rPr>
              <a:t>EEPROM</a:t>
            </a:r>
            <a:r>
              <a:rPr lang="zh-CN" altLang="en-US" b="1" smtClean="0">
                <a:latin typeface="Times New Roman" pitchFamily="18" charset="0"/>
              </a:rPr>
              <a:t>的扩展</a:t>
            </a:r>
            <a:r>
              <a:rPr lang="zh-CN" altLang="en-US" b="1" u="sng" smtClean="0">
                <a:latin typeface="Times New Roman" pitchFamily="18" charset="0"/>
              </a:rPr>
              <a:t> </a:t>
            </a:r>
            <a:endParaRPr lang="zh-CN" altLang="en-US" b="1" u="sng" smtClean="0">
              <a:latin typeface="Times New Roman" pitchFamily="18" charset="0"/>
            </a:endParaRPr>
          </a:p>
          <a:p>
            <a:pPr eaLnBrk="1" hangingPunct="1">
              <a:spcBef>
                <a:spcPct val="0"/>
              </a:spcBef>
              <a:defRPr/>
            </a:pPr>
            <a:endParaRPr lang="zh-CN" altLang="en-US" b="1" u="sng" smtClean="0"/>
          </a:p>
        </p:txBody>
      </p:sp>
      <p:sp>
        <p:nvSpPr>
          <p:cNvPr id="56328" name="Text Box 8"/>
          <p:cNvSpPr txBox="1">
            <a:spLocks noChangeArrowheads="1"/>
          </p:cNvSpPr>
          <p:nvPr/>
        </p:nvSpPr>
        <p:spPr bwMode="auto">
          <a:xfrm>
            <a:off x="0" y="1052513"/>
            <a:ext cx="9144000" cy="541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a:effectLst>
                  <a:outerShdw blurRad="38100" dist="38100" dir="2700000" algn="tl">
                    <a:srgbClr val="000000"/>
                  </a:outerShdw>
                </a:effectLst>
                <a:latin typeface="Times New Roman" pitchFamily="18" charset="0"/>
              </a:rPr>
              <a:t>1.  电可擦除只读存储器</a:t>
            </a:r>
            <a:r>
              <a:rPr kumimoji="1" lang="en-US" altLang="zh-CN" sz="2800" b="1">
                <a:effectLst>
                  <a:outerShdw blurRad="38100" dist="38100" dir="2700000" algn="tl">
                    <a:srgbClr val="000000"/>
                  </a:outerShdw>
                </a:effectLst>
                <a:latin typeface="Times New Roman" pitchFamily="18" charset="0"/>
              </a:rPr>
              <a:t>EEPROM</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a:t>
            </a:r>
            <a:r>
              <a:rPr kumimoji="1" lang="en-US" altLang="zh-CN" sz="2800" b="1">
                <a:effectLst>
                  <a:outerShdw blurRad="38100" dist="38100" dir="2700000" algn="tl">
                    <a:srgbClr val="000000"/>
                  </a:outerShdw>
                </a:effectLst>
                <a:latin typeface="Times New Roman" pitchFamily="18" charset="0"/>
              </a:rPr>
              <a:t>EEPROM</a:t>
            </a:r>
            <a:r>
              <a:rPr kumimoji="1" lang="zh-CN" altLang="en-US" sz="2800" b="1">
                <a:effectLst>
                  <a:outerShdw blurRad="38100" dist="38100" dir="2700000" algn="tl">
                    <a:srgbClr val="000000"/>
                  </a:outerShdw>
                </a:effectLst>
                <a:latin typeface="Times New Roman" pitchFamily="18" charset="0"/>
              </a:rPr>
              <a:t>既可像</a:t>
            </a:r>
            <a:r>
              <a:rPr kumimoji="1" lang="en-US" altLang="zh-CN" sz="2800" b="1">
                <a:effectLst>
                  <a:outerShdw blurRad="38100" dist="38100" dir="2700000" algn="tl">
                    <a:srgbClr val="000000"/>
                  </a:outerShdw>
                </a:effectLst>
                <a:latin typeface="Times New Roman" pitchFamily="18" charset="0"/>
              </a:rPr>
              <a:t>EPROM</a:t>
            </a:r>
            <a:r>
              <a:rPr kumimoji="1" lang="zh-CN" altLang="en-US" sz="2800" b="1">
                <a:effectLst>
                  <a:outerShdw blurRad="38100" dist="38100" dir="2700000" algn="tl">
                    <a:srgbClr val="000000"/>
                  </a:outerShdw>
                </a:effectLst>
                <a:latin typeface="Times New Roman" pitchFamily="18" charset="0"/>
              </a:rPr>
              <a:t>那样长期非易失地保存信息，又可像</a:t>
            </a:r>
            <a:r>
              <a:rPr kumimoji="1" lang="en-US" altLang="zh-CN" sz="2800" b="1">
                <a:effectLst>
                  <a:outerShdw blurRad="38100" dist="38100" dir="2700000" algn="tl">
                    <a:srgbClr val="000000"/>
                  </a:outerShdw>
                </a:effectLst>
                <a:latin typeface="Times New Roman" pitchFamily="18" charset="0"/>
              </a:rPr>
              <a:t>RAM</a:t>
            </a:r>
            <a:r>
              <a:rPr kumimoji="1" lang="zh-CN" altLang="en-US" sz="2800" b="1">
                <a:effectLst>
                  <a:outerShdw blurRad="38100" dist="38100" dir="2700000" algn="tl">
                    <a:srgbClr val="000000"/>
                  </a:outerShdw>
                </a:effectLst>
                <a:latin typeface="Times New Roman" pitchFamily="18" charset="0"/>
              </a:rPr>
              <a:t>那样随时用电改写，近年来出现了快擦下</a:t>
            </a:r>
            <a:r>
              <a:rPr kumimoji="1" lang="en-US" altLang="zh-CN" sz="2800" b="1">
                <a:effectLst>
                  <a:outerShdw blurRad="38100" dist="38100" dir="2700000" algn="tl">
                    <a:srgbClr val="000000"/>
                  </a:outerShdw>
                </a:effectLst>
                <a:latin typeface="Times New Roman" pitchFamily="18" charset="0"/>
              </a:rPr>
              <a:t>FLASH  EEPROM，</a:t>
            </a:r>
            <a:r>
              <a:rPr kumimoji="1" lang="zh-CN" altLang="en-US" sz="2800" b="1">
                <a:effectLst>
                  <a:outerShdw blurRad="38100" dist="38100" dir="2700000" algn="tl">
                    <a:srgbClr val="000000"/>
                  </a:outerShdw>
                </a:effectLst>
                <a:latin typeface="Times New Roman" pitchFamily="18" charset="0"/>
              </a:rPr>
              <a:t>它们被广泛用作单片机的程序存储器和数据存储器。</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目前，常用的</a:t>
            </a:r>
            <a:r>
              <a:rPr kumimoji="1" lang="en-US" altLang="zh-CN" sz="2800" b="1">
                <a:effectLst>
                  <a:outerShdw blurRad="38100" dist="38100" dir="2700000" algn="tl">
                    <a:srgbClr val="000000"/>
                  </a:outerShdw>
                </a:effectLst>
                <a:latin typeface="Times New Roman" pitchFamily="18" charset="0"/>
              </a:rPr>
              <a:t>EEPROM</a:t>
            </a:r>
            <a:r>
              <a:rPr kumimoji="1" lang="zh-CN" altLang="en-US" sz="2800" b="1">
                <a:effectLst>
                  <a:outerShdw blurRad="38100" dist="38100" dir="2700000" algn="tl">
                    <a:srgbClr val="000000"/>
                  </a:outerShdw>
                </a:effectLst>
                <a:latin typeface="Times New Roman" pitchFamily="18" charset="0"/>
              </a:rPr>
              <a:t>如表9-</a:t>
            </a:r>
            <a:r>
              <a:rPr kumimoji="1" lang="en-US" altLang="zh-CN" sz="2800" b="1">
                <a:effectLst>
                  <a:outerShdw blurRad="38100" dist="38100" dir="2700000" algn="tl">
                    <a:srgbClr val="000000"/>
                  </a:outerShdw>
                </a:effectLst>
                <a:latin typeface="Times New Roman" pitchFamily="18" charset="0"/>
              </a:rPr>
              <a:t>2</a:t>
            </a:r>
            <a:r>
              <a:rPr kumimoji="1" lang="zh-CN" altLang="en-US" sz="2800" b="1">
                <a:effectLst>
                  <a:outerShdw blurRad="38100" dist="38100" dir="2700000" algn="tl">
                    <a:srgbClr val="000000"/>
                  </a:outerShdw>
                </a:effectLst>
                <a:latin typeface="Times New Roman" pitchFamily="18" charset="0"/>
              </a:rPr>
              <a:t>，有如下共同特点：</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*单+5</a:t>
            </a:r>
            <a:r>
              <a:rPr kumimoji="1" lang="en-US" altLang="zh-CN" sz="2800" b="1">
                <a:effectLst>
                  <a:outerShdw blurRad="38100" dist="38100" dir="2700000" algn="tl">
                    <a:srgbClr val="000000"/>
                  </a:outerShdw>
                </a:effectLst>
                <a:latin typeface="Times New Roman" pitchFamily="18" charset="0"/>
              </a:rPr>
              <a:t>V</a:t>
            </a:r>
            <a:r>
              <a:rPr kumimoji="1" lang="zh-CN" altLang="en-US" sz="2800" b="1">
                <a:effectLst>
                  <a:outerShdw blurRad="38100" dist="38100" dir="2700000" algn="tl">
                    <a:srgbClr val="000000"/>
                  </a:outerShdw>
                </a:effectLst>
                <a:latin typeface="Times New Roman" pitchFamily="18" charset="0"/>
              </a:rPr>
              <a:t>供电，电可擦除可改写。</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*使用次数为1万次，信息保存时间为10年。</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*读出时间为</a:t>
            </a:r>
            <a:r>
              <a:rPr kumimoji="1" lang="en-US" altLang="zh-CN" sz="2800" b="1">
                <a:effectLst>
                  <a:outerShdw blurRad="38100" dist="38100" dir="2700000" algn="tl">
                    <a:srgbClr val="000000"/>
                  </a:outerShdw>
                </a:effectLst>
                <a:latin typeface="Times New Roman" pitchFamily="18" charset="0"/>
              </a:rPr>
              <a:t>ns</a:t>
            </a:r>
            <a:r>
              <a:rPr kumimoji="1" lang="zh-CN" altLang="en-US" sz="2800" b="1">
                <a:effectLst>
                  <a:outerShdw blurRad="38100" dist="38100" dir="2700000" algn="tl">
                    <a:srgbClr val="000000"/>
                  </a:outerShdw>
                </a:effectLst>
                <a:latin typeface="Times New Roman" pitchFamily="18" charset="0"/>
              </a:rPr>
              <a:t>级，写入时间为</a:t>
            </a:r>
            <a:r>
              <a:rPr kumimoji="1" lang="en-US" altLang="zh-CN" sz="2800" b="1">
                <a:effectLst>
                  <a:outerShdw blurRad="38100" dist="38100" dir="2700000" algn="tl">
                    <a:srgbClr val="000000"/>
                  </a:outerShdw>
                </a:effectLst>
                <a:latin typeface="Times New Roman" pitchFamily="18" charset="0"/>
              </a:rPr>
              <a:t>ms</a:t>
            </a:r>
            <a:r>
              <a:rPr kumimoji="1" lang="zh-CN" altLang="en-US" sz="2800" b="1">
                <a:effectLst>
                  <a:outerShdw blurRad="38100" dist="38100" dir="2700000" algn="tl">
                    <a:srgbClr val="000000"/>
                  </a:outerShdw>
                </a:effectLst>
                <a:latin typeface="Times New Roman" pitchFamily="18" charset="0"/>
              </a:rPr>
              <a:t>级。</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r>
              <a:rPr kumimoji="1" lang="zh-CN" altLang="en-US" sz="2800" b="1">
                <a:effectLst>
                  <a:outerShdw blurRad="38100" dist="38100" dir="2700000" algn="tl">
                    <a:srgbClr val="000000"/>
                  </a:outerShdw>
                </a:effectLst>
                <a:latin typeface="Times New Roman" pitchFamily="18" charset="0"/>
              </a:rPr>
              <a:t>        *芯片引脚信号与相应的</a:t>
            </a:r>
            <a:r>
              <a:rPr kumimoji="1" lang="en-US" altLang="zh-CN" sz="2800" b="1">
                <a:effectLst>
                  <a:outerShdw blurRad="38100" dist="38100" dir="2700000" algn="tl">
                    <a:srgbClr val="000000"/>
                  </a:outerShdw>
                </a:effectLst>
                <a:latin typeface="Times New Roman" pitchFamily="18" charset="0"/>
              </a:rPr>
              <a:t>RAM</a:t>
            </a:r>
            <a:r>
              <a:rPr kumimoji="1" lang="zh-CN" altLang="en-US" sz="2800" b="1">
                <a:effectLst>
                  <a:outerShdw blurRad="38100" dist="38100" dir="2700000" algn="tl">
                    <a:srgbClr val="000000"/>
                  </a:outerShdw>
                </a:effectLst>
                <a:latin typeface="Times New Roman" pitchFamily="18" charset="0"/>
              </a:rPr>
              <a:t>和</a:t>
            </a:r>
            <a:r>
              <a:rPr kumimoji="1" lang="en-US" altLang="zh-CN" sz="2800" b="1">
                <a:effectLst>
                  <a:outerShdw blurRad="38100" dist="38100" dir="2700000" algn="tl">
                    <a:srgbClr val="000000"/>
                  </a:outerShdw>
                </a:effectLst>
                <a:latin typeface="Times New Roman" pitchFamily="18" charset="0"/>
              </a:rPr>
              <a:t>EPROM</a:t>
            </a:r>
            <a:r>
              <a:rPr kumimoji="1" lang="zh-CN" altLang="en-US" sz="2800" b="1">
                <a:effectLst>
                  <a:outerShdw blurRad="38100" dist="38100" dir="2700000" algn="tl">
                    <a:srgbClr val="000000"/>
                  </a:outerShdw>
                </a:effectLst>
                <a:latin typeface="Times New Roman" pitchFamily="18" charset="0"/>
              </a:rPr>
              <a:t>芯片兼容。</a:t>
            </a:r>
            <a:endParaRPr kumimoji="1" lang="zh-CN" altLang="en-US" sz="2800" b="1">
              <a:effectLst>
                <a:outerShdw blurRad="38100" dist="38100" dir="2700000" algn="tl">
                  <a:srgbClr val="000000"/>
                </a:outerShdw>
              </a:effectLst>
              <a:latin typeface="Times New Roman" pitchFamily="18" charset="0"/>
            </a:endParaRPr>
          </a:p>
          <a:p>
            <a:pPr>
              <a:lnSpc>
                <a:spcPct val="115000"/>
              </a:lnSpc>
              <a:defRPr/>
            </a:pPr>
            <a:endParaRPr kumimoji="1" lang="zh-CN" altLang="en-US" sz="2400" b="1">
              <a:latin typeface="Times New Roman" pitchFamily="18" charset="0"/>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2123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6323">
                                            <p:txEl>
                                              <p:pRg st="0" end="0"/>
                                            </p:txEl>
                                          </p:spTgt>
                                        </p:tgtEl>
                                        <p:attrNameLst>
                                          <p:attrName>style.visibility</p:attrName>
                                        </p:attrNameLst>
                                      </p:cBhvr>
                                      <p:to>
                                        <p:strVal val="visible"/>
                                      </p:to>
                                    </p:set>
                                    <p:anim calcmode="lin" valueType="num">
                                      <p:cBhvr additive="base">
                                        <p:cTn id="11" dur="500" fill="hold"/>
                                        <p:tgtEl>
                                          <p:spTgt spid="5632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63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6328"/>
                                        </p:tgtEl>
                                        <p:attrNameLst>
                                          <p:attrName>style.visibility</p:attrName>
                                        </p:attrNameLst>
                                      </p:cBhvr>
                                      <p:to>
                                        <p:strVal val="visible"/>
                                      </p:to>
                                    </p:set>
                                    <p:anim calcmode="lin" valueType="num">
                                      <p:cBhvr additive="base">
                                        <p:cTn id="17" dur="500" fill="hold"/>
                                        <p:tgtEl>
                                          <p:spTgt spid="56328"/>
                                        </p:tgtEl>
                                        <p:attrNameLst>
                                          <p:attrName>ppt_x</p:attrName>
                                        </p:attrNameLst>
                                      </p:cBhvr>
                                      <p:tavLst>
                                        <p:tav tm="0">
                                          <p:val>
                                            <p:strVal val="0-#ppt_w/2"/>
                                          </p:val>
                                        </p:tav>
                                        <p:tav tm="100000">
                                          <p:val>
                                            <p:strVal val="#ppt_x"/>
                                          </p:val>
                                        </p:tav>
                                      </p:tavLst>
                                    </p:anim>
                                    <p:anim calcmode="lin" valueType="num">
                                      <p:cBhvr additive="base">
                                        <p:cTn id="18" dur="500" fill="hold"/>
                                        <p:tgtEl>
                                          <p:spTgt spid="56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6323" grpId="0" autoUpdateAnimBg="0" build="p"/>
      <p:bldP spid="5632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75" name="Group 31"/>
          <p:cNvGraphicFramePr>
            <a:graphicFrameLocks noGrp="1"/>
          </p:cNvGraphicFramePr>
          <p:nvPr/>
        </p:nvGraphicFramePr>
        <p:xfrm>
          <a:off x="539750" y="1341438"/>
          <a:ext cx="7848600" cy="3800475"/>
        </p:xfrm>
        <a:graphic>
          <a:graphicData uri="http://schemas.openxmlformats.org/drawingml/2006/table">
            <a:tbl>
              <a:tblPr/>
              <a:tblGrid>
                <a:gridCol w="1471613"/>
                <a:gridCol w="1570037"/>
                <a:gridCol w="1666875"/>
                <a:gridCol w="3140075"/>
              </a:tblGrid>
              <a:tr h="6318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型    号</a:t>
                      </a:r>
                      <a:endPar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引 脚 数</a:t>
                      </a:r>
                      <a:endPar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容量/字节</a:t>
                      </a:r>
                      <a:endPar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引脚兼容的存储器</a:t>
                      </a:r>
                      <a:endPar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86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2816</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2817</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2864</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C256</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28F512</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28F010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28F020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28F040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24</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28</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28</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8KB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32KB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64KB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128KB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256KB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512KB</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2716，6116</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2764，6264</a:t>
                      </a:r>
                      <a:endPar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a:t>
                      </a: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C256</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27C512</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27C010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27C020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rPr>
                        <a:t>      27C040</a:t>
                      </a:r>
                      <a:endParaRPr kumimoji="0" lang="en-US" altLang="zh-CN" sz="2000" b="1" i="0" u="none" strike="noStrike" cap="none" normalizeH="0" baseline="0" smtClean="0">
                        <a:ln>
                          <a:noFill/>
                        </a:ln>
                        <a:solidFill>
                          <a:schemeClr val="tx1"/>
                        </a:solidFill>
                        <a:effectLst>
                          <a:outerShdw blurRad="38100" dist="38100" dir="2700000" algn="tl">
                            <a:srgbClr val="000000"/>
                          </a:outerShdw>
                        </a:effectLst>
                        <a:latin typeface="Arial" panose="0208060402020202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370" name="Text Box 26"/>
          <p:cNvSpPr txBox="1">
            <a:spLocks noChangeArrowheads="1"/>
          </p:cNvSpPr>
          <p:nvPr/>
        </p:nvSpPr>
        <p:spPr bwMode="auto">
          <a:xfrm>
            <a:off x="635000" y="5854700"/>
            <a:ext cx="85090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115000"/>
              </a:lnSpc>
            </a:pPr>
            <a:r>
              <a:rPr kumimoji="1" lang="zh-CN" altLang="en-US" sz="2800" b="1">
                <a:latin typeface="Times New Roman" pitchFamily="18" charset="0"/>
              </a:rPr>
              <a:t>下面以2864为例说明</a:t>
            </a:r>
            <a:r>
              <a:rPr kumimoji="1" lang="en-US" altLang="zh-CN" sz="2800" b="1">
                <a:latin typeface="Times New Roman" pitchFamily="18" charset="0"/>
              </a:rPr>
              <a:t>EEPROM</a:t>
            </a:r>
            <a:r>
              <a:rPr kumimoji="1" lang="zh-CN" altLang="en-US" sz="2800" b="1">
                <a:latin typeface="Times New Roman" pitchFamily="18" charset="0"/>
              </a:rPr>
              <a:t>和单片机的连接方法。</a:t>
            </a:r>
            <a:endParaRPr kumimoji="1" lang="zh-CN" altLang="en-US" sz="2800" b="1">
              <a:latin typeface="Times New Roman" pitchFamily="18" charset="0"/>
            </a:endParaRPr>
          </a:p>
          <a:p>
            <a:pPr eaLnBrk="1" hangingPunct="1">
              <a:lnSpc>
                <a:spcPct val="115000"/>
              </a:lnSpc>
            </a:pPr>
            <a:endParaRPr kumimoji="1" lang="zh-CN" altLang="en-US" sz="2400" b="1">
              <a:latin typeface="Times New Roman" pitchFamily="18" charset="0"/>
            </a:endParaRPr>
          </a:p>
        </p:txBody>
      </p:sp>
      <p:sp>
        <p:nvSpPr>
          <p:cNvPr id="26644" name="Text Box 33"/>
          <p:cNvSpPr txBox="1">
            <a:spLocks noChangeArrowheads="1"/>
          </p:cNvSpPr>
          <p:nvPr/>
        </p:nvSpPr>
        <p:spPr bwMode="auto">
          <a:xfrm>
            <a:off x="1475656" y="332656"/>
            <a:ext cx="64089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lang="zh-CN" altLang="en-US" sz="3200" b="1"/>
              <a:t>表</a:t>
            </a:r>
            <a:r>
              <a:rPr lang="en-US" altLang="zh-CN" sz="3200" b="1"/>
              <a:t>9-2    </a:t>
            </a:r>
            <a:r>
              <a:rPr lang="zh-CN" altLang="en-US" sz="3200" b="1"/>
              <a:t>几种常用的</a:t>
            </a:r>
            <a:r>
              <a:rPr lang="en-US" altLang="zh-CN" sz="3200" b="1"/>
              <a:t>EEPROM</a:t>
            </a:r>
            <a:endParaRPr lang="en-US" altLang="zh-CN" sz="3200" b="1"/>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1425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7375"/>
                                        </p:tgtEl>
                                        <p:attrNameLst>
                                          <p:attrName>style.visibility</p:attrName>
                                        </p:attrNameLst>
                                      </p:cBhvr>
                                      <p:to>
                                        <p:strVal val="visible"/>
                                      </p:to>
                                    </p:set>
                                    <p:anim calcmode="lin" valueType="num">
                                      <p:cBhvr additive="base">
                                        <p:cTn id="11" dur="500" fill="hold"/>
                                        <p:tgtEl>
                                          <p:spTgt spid="57375"/>
                                        </p:tgtEl>
                                        <p:attrNameLst>
                                          <p:attrName>ppt_x</p:attrName>
                                        </p:attrNameLst>
                                      </p:cBhvr>
                                      <p:tavLst>
                                        <p:tav tm="0">
                                          <p:val>
                                            <p:strVal val="0-#ppt_w/2"/>
                                          </p:val>
                                        </p:tav>
                                        <p:tav tm="100000">
                                          <p:val>
                                            <p:strVal val="#ppt_x"/>
                                          </p:val>
                                        </p:tav>
                                      </p:tavLst>
                                    </p:anim>
                                    <p:anim calcmode="lin" valueType="num">
                                      <p:cBhvr additive="base">
                                        <p:cTn id="12" dur="500" fill="hold"/>
                                        <p:tgtEl>
                                          <p:spTgt spid="5737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7370"/>
                                        </p:tgtEl>
                                        <p:attrNameLst>
                                          <p:attrName>style.visibility</p:attrName>
                                        </p:attrNameLst>
                                      </p:cBhvr>
                                      <p:to>
                                        <p:strVal val="visible"/>
                                      </p:to>
                                    </p:set>
                                    <p:anim calcmode="lin" valueType="num">
                                      <p:cBhvr additive="base">
                                        <p:cTn id="17" dur="500" fill="hold"/>
                                        <p:tgtEl>
                                          <p:spTgt spid="57370"/>
                                        </p:tgtEl>
                                        <p:attrNameLst>
                                          <p:attrName>ppt_x</p:attrName>
                                        </p:attrNameLst>
                                      </p:cBhvr>
                                      <p:tavLst>
                                        <p:tav tm="0">
                                          <p:val>
                                            <p:strVal val="0-#ppt_w/2"/>
                                          </p:val>
                                        </p:tav>
                                        <p:tav tm="100000">
                                          <p:val>
                                            <p:strVal val="#ppt_x"/>
                                          </p:val>
                                        </p:tav>
                                      </p:tavLst>
                                    </p:anim>
                                    <p:anim calcmode="lin" valueType="num">
                                      <p:cBhvr additive="base">
                                        <p:cTn id="18" dur="500" fill="hold"/>
                                        <p:tgtEl>
                                          <p:spTgt spid="573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5737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6" name="Text Box 8"/>
          <p:cNvSpPr txBox="1">
            <a:spLocks noChangeArrowheads="1"/>
          </p:cNvSpPr>
          <p:nvPr/>
        </p:nvSpPr>
        <p:spPr bwMode="auto">
          <a:xfrm>
            <a:off x="251520" y="609600"/>
            <a:ext cx="51816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dirty="0">
                <a:latin typeface="Times New Roman" pitchFamily="18" charset="0"/>
              </a:rPr>
              <a:t>       </a:t>
            </a:r>
            <a:r>
              <a:rPr kumimoji="1" lang="zh-CN" altLang="en-US" sz="2800" b="1" dirty="0">
                <a:latin typeface="Times New Roman" pitchFamily="18" charset="0"/>
              </a:rPr>
              <a:t>2864为8</a:t>
            </a:r>
            <a:r>
              <a:rPr kumimoji="1" lang="en-US" altLang="zh-CN" sz="2800" b="1" dirty="0">
                <a:latin typeface="Times New Roman" pitchFamily="18" charset="0"/>
              </a:rPr>
              <a:t>KB EEPROM</a:t>
            </a:r>
            <a:r>
              <a:rPr kumimoji="1" lang="zh-CN" altLang="en-US" sz="2800" b="1" dirty="0">
                <a:latin typeface="Times New Roman" pitchFamily="18" charset="0"/>
              </a:rPr>
              <a:t>，引脚和6264，2764兼容，引脚配置见图9-</a:t>
            </a:r>
            <a:r>
              <a:rPr kumimoji="1" lang="en-US" altLang="zh-CN" sz="2800" b="1" dirty="0">
                <a:latin typeface="Times New Roman" pitchFamily="18" charset="0"/>
              </a:rPr>
              <a:t>11</a:t>
            </a:r>
            <a:r>
              <a:rPr kumimoji="1" lang="zh-CN" altLang="en-US" sz="2800" b="1" dirty="0">
                <a:latin typeface="Times New Roman" pitchFamily="18" charset="0"/>
              </a:rPr>
              <a:t>。</a:t>
            </a:r>
            <a:endParaRPr kumimoji="1" lang="zh-CN" altLang="en-US" sz="2800" b="1" dirty="0">
              <a:latin typeface="Times New Roman" pitchFamily="18" charset="0"/>
            </a:endParaRPr>
          </a:p>
          <a:p>
            <a:pPr>
              <a:lnSpc>
                <a:spcPct val="115000"/>
              </a:lnSpc>
              <a:defRPr/>
            </a:pPr>
            <a:r>
              <a:rPr kumimoji="1" lang="zh-CN" altLang="en-US" sz="2800" b="1" dirty="0">
                <a:effectLst>
                  <a:outerShdw blurRad="38100" dist="38100" dir="2700000" algn="tl">
                    <a:srgbClr val="000000"/>
                  </a:outerShdw>
                </a:effectLst>
                <a:latin typeface="Times New Roman" pitchFamily="18" charset="0"/>
              </a:rPr>
              <a:t>       8</a:t>
            </a:r>
            <a:r>
              <a:rPr kumimoji="1" lang="en-US" altLang="zh-CN" sz="2800" b="1" dirty="0">
                <a:effectLst>
                  <a:outerShdw blurRad="38100" dist="38100" dir="2700000" algn="tl">
                    <a:srgbClr val="000000"/>
                  </a:outerShdw>
                </a:effectLst>
                <a:latin typeface="Times New Roman" pitchFamily="18" charset="0"/>
              </a:rPr>
              <a:t>XX51</a:t>
            </a:r>
            <a:r>
              <a:rPr kumimoji="1" lang="zh-CN" altLang="en-US" sz="2800" b="1" dirty="0">
                <a:effectLst>
                  <a:outerShdw blurRad="38100" dist="38100" dir="2700000" algn="tl">
                    <a:srgbClr val="000000"/>
                  </a:outerShdw>
                </a:effectLst>
                <a:latin typeface="Times New Roman" pitchFamily="18" charset="0"/>
              </a:rPr>
              <a:t>扩展2864硬件电路如图9-</a:t>
            </a:r>
            <a:r>
              <a:rPr kumimoji="1" lang="en-US" altLang="zh-CN" sz="2800" b="1" dirty="0">
                <a:effectLst>
                  <a:outerShdw blurRad="38100" dist="38100" dir="2700000" algn="tl">
                    <a:srgbClr val="000000"/>
                  </a:outerShdw>
                </a:effectLst>
                <a:latin typeface="Times New Roman" pitchFamily="18" charset="0"/>
              </a:rPr>
              <a:t>12</a:t>
            </a:r>
            <a:r>
              <a:rPr kumimoji="1" lang="zh-CN" altLang="en-US" sz="2800" b="1" dirty="0">
                <a:effectLst>
                  <a:outerShdw blurRad="38100" dist="38100" dir="2700000" algn="tl">
                    <a:srgbClr val="000000"/>
                  </a:outerShdw>
                </a:effectLst>
                <a:latin typeface="Times New Roman" pitchFamily="18" charset="0"/>
              </a:rPr>
              <a:t>所示。图中2864即可作为数据存储器，有又可作为程序存储器。由于只扩展了一片，片选端接地。</a:t>
            </a:r>
            <a:endParaRPr kumimoji="1" lang="zh-CN" altLang="en-US" sz="2800" b="1" dirty="0">
              <a:effectLst>
                <a:outerShdw blurRad="38100" dist="38100" dir="2700000" algn="tl">
                  <a:srgbClr val="000000"/>
                </a:outerShdw>
              </a:effectLst>
              <a:latin typeface="Times New Roman" pitchFamily="18" charset="0"/>
            </a:endParaRPr>
          </a:p>
          <a:p>
            <a:pPr>
              <a:lnSpc>
                <a:spcPct val="115000"/>
              </a:lnSpc>
              <a:defRPr/>
            </a:pPr>
            <a:endParaRPr kumimoji="1" lang="zh-CN" altLang="en-US" sz="2800" b="1" dirty="0">
              <a:latin typeface="Times New Roman" pitchFamily="18" charset="0"/>
            </a:endParaRPr>
          </a:p>
          <a:p>
            <a:pPr>
              <a:defRPr/>
            </a:pPr>
            <a:endParaRPr kumimoji="1" lang="zh-CN" altLang="en-US" sz="2800" b="1" dirty="0">
              <a:latin typeface="Times New Roman" pitchFamily="18" charset="0"/>
            </a:endParaRPr>
          </a:p>
        </p:txBody>
      </p:sp>
      <p:graphicFrame>
        <p:nvGraphicFramePr>
          <p:cNvPr id="58379" name="Object 11"/>
          <p:cNvGraphicFramePr>
            <a:graphicFrameLocks noChangeAspect="1"/>
          </p:cNvGraphicFramePr>
          <p:nvPr/>
        </p:nvGraphicFramePr>
        <p:xfrm>
          <a:off x="5724128" y="430110"/>
          <a:ext cx="3200400" cy="5715000"/>
        </p:xfrm>
        <a:graphic>
          <a:graphicData uri="http://schemas.openxmlformats.org/presentationml/2006/ole">
            <mc:AlternateContent xmlns:mc="http://schemas.openxmlformats.org/markup-compatibility/2006">
              <mc:Choice xmlns:v="urn:schemas-microsoft-com:vml" Requires="v">
                <p:oleObj spid="_x0000_s27657" name="BMP 图象" r:id="rId1" imgW="2400300" imgH="3038475" progId="Paint.Picture">
                  <p:embed/>
                </p:oleObj>
              </mc:Choice>
              <mc:Fallback>
                <p:oleObj name="BMP 图象" r:id="rId1" imgW="2400300" imgH="3038475" progId="Paint.Picture">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30110"/>
                        <a:ext cx="32004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4" name="Text Box 16"/>
          <p:cNvSpPr txBox="1">
            <a:spLocks noChangeArrowheads="1"/>
          </p:cNvSpPr>
          <p:nvPr/>
        </p:nvSpPr>
        <p:spPr bwMode="auto">
          <a:xfrm>
            <a:off x="6934200" y="61722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zh-CN" altLang="en-US" sz="2800" b="1">
                <a:latin typeface="Times New Roman" pitchFamily="18" charset="0"/>
              </a:rPr>
              <a:t>图  9-</a:t>
            </a:r>
            <a:r>
              <a:rPr kumimoji="1" lang="en-US" altLang="zh-CN" sz="2800" b="1">
                <a:latin typeface="Times New Roman" pitchFamily="18" charset="0"/>
              </a:rPr>
              <a:t>11</a:t>
            </a:r>
            <a:endParaRPr kumimoji="1" lang="en-US" altLang="zh-CN" sz="2800" b="1">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ustDataLst>
      <p:tags r:id="rId6"/>
    </p:custDataLst>
  </p:cSld>
  <p:clrMapOvr>
    <a:masterClrMapping/>
  </p:clrMapOvr>
  <p:transition advTm="1050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376"/>
                                        </p:tgtEl>
                                        <p:attrNameLst>
                                          <p:attrName>style.visibility</p:attrName>
                                        </p:attrNameLst>
                                      </p:cBhvr>
                                      <p:to>
                                        <p:strVal val="visible"/>
                                      </p:to>
                                    </p:set>
                                    <p:anim calcmode="lin" valueType="num">
                                      <p:cBhvr additive="base">
                                        <p:cTn id="11" dur="500" fill="hold"/>
                                        <p:tgtEl>
                                          <p:spTgt spid="58376"/>
                                        </p:tgtEl>
                                        <p:attrNameLst>
                                          <p:attrName>ppt_x</p:attrName>
                                        </p:attrNameLst>
                                      </p:cBhvr>
                                      <p:tavLst>
                                        <p:tav tm="0">
                                          <p:val>
                                            <p:strVal val="0-#ppt_w/2"/>
                                          </p:val>
                                        </p:tav>
                                        <p:tav tm="100000">
                                          <p:val>
                                            <p:strVal val="#ppt_x"/>
                                          </p:val>
                                        </p:tav>
                                      </p:tavLst>
                                    </p:anim>
                                    <p:anim calcmode="lin" valueType="num">
                                      <p:cBhvr additive="base">
                                        <p:cTn id="12" dur="500" fill="hold"/>
                                        <p:tgtEl>
                                          <p:spTgt spid="5837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379"/>
                                        </p:tgtEl>
                                        <p:attrNameLst>
                                          <p:attrName>style.visibility</p:attrName>
                                        </p:attrNameLst>
                                      </p:cBhvr>
                                      <p:to>
                                        <p:strVal val="visible"/>
                                      </p:to>
                                    </p:set>
                                    <p:anim calcmode="lin" valueType="num">
                                      <p:cBhvr additive="base">
                                        <p:cTn id="17" dur="500" fill="hold"/>
                                        <p:tgtEl>
                                          <p:spTgt spid="58379"/>
                                        </p:tgtEl>
                                        <p:attrNameLst>
                                          <p:attrName>ppt_x</p:attrName>
                                        </p:attrNameLst>
                                      </p:cBhvr>
                                      <p:tavLst>
                                        <p:tav tm="0">
                                          <p:val>
                                            <p:strVal val="0-#ppt_w/2"/>
                                          </p:val>
                                        </p:tav>
                                        <p:tav tm="100000">
                                          <p:val>
                                            <p:strVal val="#ppt_x"/>
                                          </p:val>
                                        </p:tav>
                                      </p:tavLst>
                                    </p:anim>
                                    <p:anim calcmode="lin" valueType="num">
                                      <p:cBhvr additive="base">
                                        <p:cTn id="18" dur="500" fill="hold"/>
                                        <p:tgtEl>
                                          <p:spTgt spid="5837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58384"/>
                                        </p:tgtEl>
                                        <p:attrNameLst>
                                          <p:attrName>style.visibility</p:attrName>
                                        </p:attrNameLst>
                                      </p:cBhvr>
                                      <p:to>
                                        <p:strVal val="visible"/>
                                      </p:to>
                                    </p:set>
                                    <p:anim calcmode="lin" valueType="num">
                                      <p:cBhvr additive="base">
                                        <p:cTn id="22" dur="500" fill="hold"/>
                                        <p:tgtEl>
                                          <p:spTgt spid="58384"/>
                                        </p:tgtEl>
                                        <p:attrNameLst>
                                          <p:attrName>ppt_x</p:attrName>
                                        </p:attrNameLst>
                                      </p:cBhvr>
                                      <p:tavLst>
                                        <p:tav tm="0">
                                          <p:val>
                                            <p:strVal val="0-#ppt_w/2"/>
                                          </p:val>
                                        </p:tav>
                                        <p:tav tm="100000">
                                          <p:val>
                                            <p:strVal val="#ppt_x"/>
                                          </p:val>
                                        </p:tav>
                                      </p:tavLst>
                                    </p:anim>
                                    <p:anim calcmode="lin" valueType="num">
                                      <p:cBhvr additive="base">
                                        <p:cTn id="23" dur="500" fill="hold"/>
                                        <p:tgtEl>
                                          <p:spTgt spid="583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58376" grpId="0" autoUpdateAnimBg="0"/>
      <p:bldP spid="5838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0" name="Group 20"/>
          <p:cNvGrpSpPr/>
          <p:nvPr/>
        </p:nvGrpSpPr>
        <p:grpSpPr bwMode="auto">
          <a:xfrm>
            <a:off x="342900" y="209550"/>
            <a:ext cx="8382000" cy="6248400"/>
            <a:chOff x="216" y="132"/>
            <a:chExt cx="5280" cy="3936"/>
          </a:xfrm>
        </p:grpSpPr>
        <p:graphicFrame>
          <p:nvGraphicFramePr>
            <p:cNvPr id="28675" name="Object 12"/>
            <p:cNvGraphicFramePr>
              <a:graphicFrameLocks noChangeAspect="1"/>
            </p:cNvGraphicFramePr>
            <p:nvPr/>
          </p:nvGraphicFramePr>
          <p:xfrm>
            <a:off x="216" y="132"/>
            <a:ext cx="5280" cy="3936"/>
          </p:xfrm>
          <a:graphic>
            <a:graphicData uri="http://schemas.openxmlformats.org/presentationml/2006/ole">
              <mc:AlternateContent xmlns:mc="http://schemas.openxmlformats.org/markup-compatibility/2006">
                <mc:Choice xmlns:v="urn:schemas-microsoft-com:vml" Requires="v">
                  <p:oleObj spid="_x0000_s28683" name="BMP 图象" r:id="rId1" imgW="4219575" imgH="3600450" progId="Paint.Picture">
                    <p:embed/>
                  </p:oleObj>
                </mc:Choice>
                <mc:Fallback>
                  <p:oleObj name="BMP 图象" r:id="rId1" imgW="4219575" imgH="3600450" progId="Paint.Picture">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 y="132"/>
                          <a:ext cx="5280" cy="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Line 15"/>
            <p:cNvSpPr>
              <a:spLocks noChangeShapeType="1"/>
            </p:cNvSpPr>
            <p:nvPr/>
          </p:nvSpPr>
          <p:spPr bwMode="auto">
            <a:xfrm>
              <a:off x="684" y="768"/>
              <a:ext cx="240"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7" name="Line 16"/>
            <p:cNvSpPr>
              <a:spLocks noChangeShapeType="1"/>
            </p:cNvSpPr>
            <p:nvPr/>
          </p:nvSpPr>
          <p:spPr bwMode="auto">
            <a:xfrm>
              <a:off x="720" y="576"/>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8" name="Line 17"/>
            <p:cNvSpPr>
              <a:spLocks noChangeShapeType="1"/>
            </p:cNvSpPr>
            <p:nvPr/>
          </p:nvSpPr>
          <p:spPr bwMode="auto">
            <a:xfrm>
              <a:off x="708" y="288"/>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79" name="Line 18"/>
            <p:cNvSpPr>
              <a:spLocks noChangeShapeType="1"/>
            </p:cNvSpPr>
            <p:nvPr/>
          </p:nvSpPr>
          <p:spPr bwMode="auto">
            <a:xfrm>
              <a:off x="4200" y="288"/>
              <a:ext cx="192" cy="0"/>
            </a:xfrm>
            <a:prstGeom prst="line">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ustDataLst>
      <p:tags r:id="rId6"/>
    </p:custDataLst>
  </p:cSld>
  <p:clrMapOvr>
    <a:masterClrMapping/>
  </p:clrMapOvr>
  <p:transition advTm="7697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1460"/>
                                        </p:tgtEl>
                                        <p:attrNameLst>
                                          <p:attrName>style.visibility</p:attrName>
                                        </p:attrNameLst>
                                      </p:cBhvr>
                                      <p:to>
                                        <p:strVal val="visible"/>
                                      </p:to>
                                    </p:set>
                                    <p:anim calcmode="lin" valueType="num">
                                      <p:cBhvr additive="base">
                                        <p:cTn id="11" dur="500" fill="hold"/>
                                        <p:tgtEl>
                                          <p:spTgt spid="61460"/>
                                        </p:tgtEl>
                                        <p:attrNameLst>
                                          <p:attrName>ppt_x</p:attrName>
                                        </p:attrNameLst>
                                      </p:cBhvr>
                                      <p:tavLst>
                                        <p:tav tm="0">
                                          <p:val>
                                            <p:strVal val="0-#ppt_w/2"/>
                                          </p:val>
                                        </p:tav>
                                        <p:tav tm="100000">
                                          <p:val>
                                            <p:strVal val="#ppt_x"/>
                                          </p:val>
                                        </p:tav>
                                      </p:tavLst>
                                    </p:anim>
                                    <p:anim calcmode="lin" valueType="num">
                                      <p:cBhvr additive="base">
                                        <p:cTn id="12" dur="500" fill="hold"/>
                                        <p:tgtEl>
                                          <p:spTgt spid="61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0" y="0"/>
            <a:ext cx="9144000" cy="6597650"/>
          </a:xfrm>
        </p:spPr>
        <p:txBody>
          <a:bodyPr/>
          <a:lstStyle/>
          <a:p>
            <a:pPr eaLnBrk="1" hangingPunct="1">
              <a:buFont typeface="Wingdings" panose="05000000000000000000" pitchFamily="2" charset="2"/>
              <a:buNone/>
              <a:defRPr/>
            </a:pPr>
            <a:r>
              <a:rPr lang="en-US" altLang="zh-CN" b="1" smtClean="0"/>
              <a:t>9.2.3  FLASH </a:t>
            </a:r>
            <a:r>
              <a:rPr lang="zh-CN" altLang="en-US" b="1" smtClean="0"/>
              <a:t>存贮器（闪速存储器）</a:t>
            </a:r>
            <a:endParaRPr lang="zh-CN" altLang="en-US" b="1" smtClean="0"/>
          </a:p>
          <a:p>
            <a:pPr eaLnBrk="1" hangingPunct="1">
              <a:lnSpc>
                <a:spcPct val="110000"/>
              </a:lnSpc>
              <a:buFont typeface="Wingdings" panose="05000000000000000000" pitchFamily="2" charset="2"/>
              <a:buNone/>
              <a:defRPr/>
            </a:pPr>
            <a:r>
              <a:rPr lang="zh-CN" altLang="en-US" b="1" smtClean="0"/>
              <a:t>          </a:t>
            </a:r>
            <a:r>
              <a:rPr lang="en-US" altLang="zh-CN" b="1" smtClean="0"/>
              <a:t>FLASH</a:t>
            </a:r>
            <a:r>
              <a:rPr lang="zh-CN" altLang="en-US" b="1" smtClean="0"/>
              <a:t>存贮器又称闪速存贮器，它是在</a:t>
            </a:r>
            <a:r>
              <a:rPr lang="en-US" altLang="zh-CN" b="1" smtClean="0"/>
              <a:t>EPROM</a:t>
            </a:r>
            <a:r>
              <a:rPr lang="zh-CN" altLang="en-US" b="1" smtClean="0"/>
              <a:t>工艺的基础上增添了芯片整体电擦除和可再编程功能，使其成为性价比高、可靠性高、快擦写、非易失的</a:t>
            </a:r>
            <a:r>
              <a:rPr lang="en-US" altLang="zh-CN" b="1" smtClean="0"/>
              <a:t>EEPROM</a:t>
            </a:r>
            <a:r>
              <a:rPr lang="zh-CN" altLang="en-US" b="1" smtClean="0"/>
              <a:t>存贮器。读、擦除、编程使用单一电压（有的是单一＋</a:t>
            </a:r>
            <a:r>
              <a:rPr lang="en-US" altLang="zh-CN" b="1" smtClean="0"/>
              <a:t>5V</a:t>
            </a:r>
            <a:r>
              <a:rPr lang="zh-CN" altLang="en-US" b="1" smtClean="0"/>
              <a:t>，也有的是单一＋</a:t>
            </a:r>
            <a:r>
              <a:rPr lang="en-US" altLang="zh-CN" b="1" smtClean="0"/>
              <a:t>3V</a:t>
            </a:r>
            <a:r>
              <a:rPr lang="zh-CN" altLang="en-US" b="1" smtClean="0"/>
              <a:t>低压），从而使在系统编程（</a:t>
            </a:r>
            <a:r>
              <a:rPr lang="en-US" altLang="zh-CN" b="1" smtClean="0"/>
              <a:t>ISP</a:t>
            </a:r>
            <a:r>
              <a:rPr lang="zh-CN" altLang="en-US" b="1" smtClean="0"/>
              <a:t>）成为可能，目前很多单片机内均采用</a:t>
            </a:r>
            <a:r>
              <a:rPr lang="en-US" altLang="zh-CN" b="1" smtClean="0"/>
              <a:t>FLASH</a:t>
            </a:r>
            <a:r>
              <a:rPr lang="zh-CN" altLang="en-US" b="1" smtClean="0"/>
              <a:t>作为程序存储器。 </a:t>
            </a:r>
            <a:r>
              <a:rPr lang="en-US" altLang="zh-CN" b="1" smtClean="0"/>
              <a:t>FLASH</a:t>
            </a:r>
            <a:r>
              <a:rPr lang="zh-CN" altLang="en-US" b="1" smtClean="0"/>
              <a:t>的扩展方法和</a:t>
            </a:r>
            <a:r>
              <a:rPr lang="en-US" altLang="zh-CN" b="1" smtClean="0"/>
              <a:t>EEPROM</a:t>
            </a:r>
            <a:r>
              <a:rPr lang="zh-CN" altLang="en-US" b="1" smtClean="0"/>
              <a:t>一样，下面是</a:t>
            </a:r>
            <a:r>
              <a:rPr lang="en-US" altLang="zh-CN" b="1" smtClean="0"/>
              <a:t>8XX51</a:t>
            </a:r>
            <a:r>
              <a:rPr lang="zh-CN" altLang="en-US" b="1" smtClean="0"/>
              <a:t>与</a:t>
            </a:r>
            <a:r>
              <a:rPr lang="en-US" altLang="zh-CN" b="1" smtClean="0"/>
              <a:t>FLASH</a:t>
            </a:r>
            <a:r>
              <a:rPr lang="zh-CN" altLang="en-US" b="1" smtClean="0"/>
              <a:t> </a:t>
            </a:r>
            <a:r>
              <a:rPr lang="en-US" altLang="zh-CN" b="1" smtClean="0"/>
              <a:t>AT29C256</a:t>
            </a:r>
            <a:r>
              <a:rPr lang="zh-CN" altLang="en-US" b="1" smtClean="0"/>
              <a:t>的连接说明。</a:t>
            </a:r>
            <a:endParaRPr lang="zh-CN" altLang="en-US" b="1" smtClean="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1354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0723" name="Picture 8"/>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4859338" y="1268413"/>
            <a:ext cx="3240087" cy="4365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2347" name="Rectangle 11"/>
          <p:cNvSpPr>
            <a:spLocks noGrp="1" noChangeArrowheads="1"/>
          </p:cNvSpPr>
          <p:nvPr>
            <p:ph sz="half" idx="1"/>
          </p:nvPr>
        </p:nvSpPr>
        <p:spPr>
          <a:xfrm>
            <a:off x="107504" y="1773238"/>
            <a:ext cx="4536504" cy="3560762"/>
          </a:xfrm>
        </p:spPr>
        <p:txBody>
          <a:bodyPr/>
          <a:lstStyle/>
          <a:p>
            <a:pPr eaLnBrk="1" hangingPunct="1">
              <a:lnSpc>
                <a:spcPct val="85000"/>
              </a:lnSpc>
              <a:buFont typeface="Wingdings" panose="05000000000000000000" pitchFamily="2" charset="2"/>
              <a:buNone/>
              <a:defRPr/>
            </a:pPr>
            <a:r>
              <a:rPr lang="zh-CN" altLang="en-US" b="1" dirty="0" smtClean="0"/>
              <a:t>      引脚      功能</a:t>
            </a:r>
            <a:endParaRPr lang="zh-CN" altLang="en-US" b="1" dirty="0" smtClean="0"/>
          </a:p>
          <a:p>
            <a:pPr eaLnBrk="1" hangingPunct="1">
              <a:lnSpc>
                <a:spcPct val="85000"/>
              </a:lnSpc>
              <a:buFont typeface="Wingdings" panose="05000000000000000000" pitchFamily="2" charset="2"/>
              <a:buNone/>
              <a:defRPr/>
            </a:pPr>
            <a:r>
              <a:rPr lang="en-US" altLang="zh-CN" b="1" dirty="0" smtClean="0"/>
              <a:t>   A0-A14      </a:t>
            </a:r>
            <a:r>
              <a:rPr lang="zh-CN" altLang="en-US" b="1" dirty="0" smtClean="0"/>
              <a:t>地址线</a:t>
            </a:r>
            <a:endParaRPr lang="zh-CN" altLang="en-US" b="1" dirty="0" smtClean="0"/>
          </a:p>
          <a:p>
            <a:pPr eaLnBrk="1" hangingPunct="1">
              <a:lnSpc>
                <a:spcPct val="85000"/>
              </a:lnSpc>
              <a:buFont typeface="Wingdings" panose="05000000000000000000" pitchFamily="2" charset="2"/>
              <a:buNone/>
              <a:defRPr/>
            </a:pPr>
            <a:r>
              <a:rPr lang="zh-CN" altLang="en-US" b="1" dirty="0" smtClean="0"/>
              <a:t>       </a:t>
            </a:r>
            <a:r>
              <a:rPr lang="en-US" altLang="zh-CN" b="1" dirty="0" smtClean="0"/>
              <a:t>CE         </a:t>
            </a:r>
            <a:r>
              <a:rPr lang="zh-CN" altLang="en-US" b="1" dirty="0" smtClean="0"/>
              <a:t>片选</a:t>
            </a:r>
            <a:endParaRPr lang="zh-CN" altLang="en-US" b="1" dirty="0" smtClean="0"/>
          </a:p>
          <a:p>
            <a:pPr eaLnBrk="1" hangingPunct="1">
              <a:lnSpc>
                <a:spcPct val="85000"/>
              </a:lnSpc>
              <a:buFont typeface="Wingdings" panose="05000000000000000000" pitchFamily="2" charset="2"/>
              <a:buNone/>
              <a:defRPr/>
            </a:pPr>
            <a:r>
              <a:rPr lang="en-US" altLang="zh-CN" b="1" dirty="0" smtClean="0"/>
              <a:t>       OE         </a:t>
            </a:r>
            <a:r>
              <a:rPr lang="zh-CN" altLang="en-US" b="1" dirty="0" smtClean="0"/>
              <a:t>输出允许 </a:t>
            </a:r>
            <a:endParaRPr lang="zh-CN" altLang="en-US" b="1" dirty="0" smtClean="0"/>
          </a:p>
          <a:p>
            <a:pPr eaLnBrk="1" hangingPunct="1">
              <a:lnSpc>
                <a:spcPct val="85000"/>
              </a:lnSpc>
              <a:buFont typeface="Wingdings" panose="05000000000000000000" pitchFamily="2" charset="2"/>
              <a:buNone/>
              <a:defRPr/>
            </a:pPr>
            <a:r>
              <a:rPr lang="zh-CN" altLang="en-US" b="1" dirty="0" smtClean="0"/>
              <a:t>       </a:t>
            </a:r>
            <a:r>
              <a:rPr lang="en-US" altLang="zh-CN" b="1" dirty="0" smtClean="0"/>
              <a:t>WE        </a:t>
            </a:r>
            <a:r>
              <a:rPr lang="zh-CN" altLang="en-US" b="1" dirty="0" smtClean="0"/>
              <a:t>写允许</a:t>
            </a:r>
            <a:endParaRPr lang="zh-CN" altLang="en-US" b="1" dirty="0" smtClean="0"/>
          </a:p>
          <a:p>
            <a:pPr eaLnBrk="1" hangingPunct="1">
              <a:lnSpc>
                <a:spcPct val="85000"/>
              </a:lnSpc>
              <a:buFont typeface="Wingdings" panose="05000000000000000000" pitchFamily="2" charset="2"/>
              <a:buNone/>
              <a:defRPr/>
            </a:pPr>
            <a:r>
              <a:rPr lang="en-US" altLang="zh-CN" b="1" dirty="0" smtClean="0"/>
              <a:t>   I/O0-I/O7  </a:t>
            </a:r>
            <a:r>
              <a:rPr lang="zh-CN" altLang="en-US" b="1" dirty="0" smtClean="0"/>
              <a:t>数据输入</a:t>
            </a:r>
            <a:r>
              <a:rPr lang="en-US" altLang="zh-CN" b="1" dirty="0" smtClean="0"/>
              <a:t>/</a:t>
            </a:r>
            <a:r>
              <a:rPr lang="zh-CN" altLang="en-US" b="1" dirty="0" smtClean="0"/>
              <a:t>输出</a:t>
            </a:r>
            <a:endParaRPr lang="zh-CN" altLang="en-US" b="1" dirty="0" smtClean="0"/>
          </a:p>
        </p:txBody>
      </p:sp>
      <p:sp>
        <p:nvSpPr>
          <p:cNvPr id="30725" name="Text Box 12"/>
          <p:cNvSpPr txBox="1">
            <a:spLocks noChangeArrowheads="1"/>
          </p:cNvSpPr>
          <p:nvPr/>
        </p:nvSpPr>
        <p:spPr bwMode="auto">
          <a:xfrm>
            <a:off x="0" y="404813"/>
            <a:ext cx="8316913"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90000"/>
              </a:lnSpc>
              <a:spcBef>
                <a:spcPct val="20000"/>
              </a:spcBef>
              <a:buSzPct val="85000"/>
            </a:pPr>
            <a:r>
              <a:rPr kumimoji="1" lang="en-US" altLang="zh-CN" sz="3200" b="1">
                <a:latin typeface="Times New Roman" pitchFamily="18" charset="0"/>
              </a:rPr>
              <a:t>AT29C256</a:t>
            </a:r>
            <a:r>
              <a:rPr kumimoji="1" lang="zh-CN" altLang="en-US" sz="3200" b="1">
                <a:latin typeface="Times New Roman" pitchFamily="18" charset="0"/>
              </a:rPr>
              <a:t>容量为</a:t>
            </a:r>
            <a:r>
              <a:rPr kumimoji="1" lang="en-US" altLang="zh-CN" sz="3200" b="1">
                <a:latin typeface="Times New Roman" pitchFamily="18" charset="0"/>
              </a:rPr>
              <a:t>32K×8</a:t>
            </a:r>
            <a:r>
              <a:rPr kumimoji="1" lang="zh-CN" altLang="en-US" sz="3200" b="1">
                <a:latin typeface="Times New Roman" pitchFamily="18" charset="0"/>
              </a:rPr>
              <a:t>位，引脚功能如下：</a:t>
            </a:r>
            <a:endParaRPr kumimoji="1" lang="zh-CN" altLang="en-US" sz="3200" b="1">
              <a:latin typeface="Times New Roman" pitchFamily="18" charset="0"/>
            </a:endParaRPr>
          </a:p>
          <a:p>
            <a:pPr eaLnBrk="1" hangingPunct="1">
              <a:spcBef>
                <a:spcPct val="50000"/>
              </a:spcBef>
            </a:pPr>
            <a:endParaRPr kumimoji="1" lang="zh-CN" altLang="en-US" sz="3200">
              <a:latin typeface="Times New Roman" pitchFamily="18"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18500" y="6032500"/>
            <a:ext cx="609600" cy="609600"/>
          </a:xfrm>
          <a:prstGeom prst="rect">
            <a:avLst/>
          </a:prstGeom>
        </p:spPr>
      </p:pic>
    </p:spTree>
  </p:cSld>
  <p:clrMapOvr>
    <a:masterClrMapping/>
  </p:clrMapOvr>
  <p:transition advTm="2621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4"/>
          <p:cNvGraphicFramePr>
            <a:graphicFrameLocks noGrp="1" noChangeAspect="1"/>
          </p:cNvGraphicFramePr>
          <p:nvPr>
            <p:ph idx="1"/>
          </p:nvPr>
        </p:nvGraphicFramePr>
        <p:xfrm>
          <a:off x="504825" y="1125538"/>
          <a:ext cx="7812088" cy="5732462"/>
        </p:xfrm>
        <a:graphic>
          <a:graphicData uri="http://schemas.openxmlformats.org/presentationml/2006/ole">
            <mc:AlternateContent xmlns:mc="http://schemas.openxmlformats.org/markup-compatibility/2006">
              <mc:Choice xmlns:v="urn:schemas-microsoft-com:vml" Requires="v">
                <p:oleObj spid="_x0000_s31751" name="Visio" r:id="rId1" imgW="2971800" imgH="2743200" progId="Visio.Drawing.6">
                  <p:embed/>
                </p:oleObj>
              </mc:Choice>
              <mc:Fallback>
                <p:oleObj name="Visio" r:id="rId1" imgW="2971800" imgH="2743200"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125538"/>
                        <a:ext cx="7812088" cy="5732462"/>
                      </a:xfrm>
                      <a:prstGeom prst="rect">
                        <a:avLst/>
                      </a:prstGeom>
                      <a:solidFill>
                        <a:srgbClr val="C2DED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 name="Text Box 7"/>
          <p:cNvSpPr txBox="1">
            <a:spLocks noChangeArrowheads="1"/>
          </p:cNvSpPr>
          <p:nvPr/>
        </p:nvSpPr>
        <p:spPr bwMode="auto">
          <a:xfrm>
            <a:off x="215900" y="185738"/>
            <a:ext cx="8459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zh-CN" altLang="en-US" sz="3200" b="1">
                <a:latin typeface="Times New Roman" pitchFamily="18" charset="0"/>
              </a:rPr>
              <a:t>单片机</a:t>
            </a:r>
            <a:r>
              <a:rPr kumimoji="1" lang="en-US" altLang="zh-CN" sz="3200" b="1">
                <a:latin typeface="Times New Roman" pitchFamily="18" charset="0"/>
              </a:rPr>
              <a:t>8XX51</a:t>
            </a:r>
            <a:r>
              <a:rPr kumimoji="1" lang="zh-CN" altLang="en-US" sz="3200" b="1">
                <a:latin typeface="Times New Roman" pitchFamily="18" charset="0"/>
              </a:rPr>
              <a:t>与</a:t>
            </a:r>
            <a:r>
              <a:rPr kumimoji="1" lang="en-US" altLang="zh-CN" sz="3200" b="1">
                <a:latin typeface="Times New Roman" pitchFamily="18" charset="0"/>
              </a:rPr>
              <a:t>FLASH</a:t>
            </a:r>
            <a:r>
              <a:rPr kumimoji="1" lang="zh-CN" altLang="en-US" sz="3200" b="1">
                <a:latin typeface="Times New Roman" pitchFamily="18" charset="0"/>
              </a:rPr>
              <a:t> </a:t>
            </a:r>
            <a:r>
              <a:rPr kumimoji="1" lang="en-US" altLang="zh-CN" sz="3200" b="1">
                <a:latin typeface="Times New Roman" pitchFamily="18" charset="0"/>
              </a:rPr>
              <a:t>AT29C256</a:t>
            </a:r>
            <a:r>
              <a:rPr kumimoji="1" lang="zh-CN" altLang="en-US" sz="3200" b="1">
                <a:latin typeface="Times New Roman" pitchFamily="18" charset="0"/>
              </a:rPr>
              <a:t>的连接电路</a:t>
            </a:r>
            <a:endParaRPr kumimoji="1" lang="zh-CN" altLang="en-US" sz="3200" b="1">
              <a:latin typeface="Times New Roman"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4241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228600" y="304800"/>
            <a:ext cx="8915400" cy="4114800"/>
          </a:xfrm>
        </p:spPr>
        <p:txBody>
          <a:bodyPr/>
          <a:lstStyle/>
          <a:p>
            <a:pPr eaLnBrk="1" hangingPunct="1">
              <a:lnSpc>
                <a:spcPct val="115000"/>
              </a:lnSpc>
              <a:buFont typeface="Wingdings" panose="05000000000000000000" pitchFamily="2" charset="2"/>
              <a:buNone/>
              <a:defRPr/>
            </a:pPr>
            <a:r>
              <a:rPr lang="en-US" altLang="zh-CN" sz="2800" b="1" dirty="0" smtClean="0"/>
              <a:t>           51</a:t>
            </a:r>
            <a:r>
              <a:rPr lang="zh-CN" altLang="en-US" sz="2800" b="1" dirty="0" smtClean="0"/>
              <a:t>系列单片机的特点就是体积小，功能全，系统结构紧凑，硬件设计灵活。对于简单的应用，</a:t>
            </a:r>
            <a:r>
              <a:rPr lang="zh-CN" altLang="en-US" sz="2800" b="1" dirty="0" smtClean="0">
                <a:solidFill>
                  <a:srgbClr val="FFFF00"/>
                </a:solidFill>
              </a:rPr>
              <a:t>最小系统</a:t>
            </a:r>
            <a:r>
              <a:rPr lang="zh-CN" altLang="en-US" sz="2800" b="1" dirty="0" smtClean="0"/>
              <a:t>即能满足要求。</a:t>
            </a:r>
            <a:endParaRPr lang="zh-CN" altLang="en-US" sz="2800" b="1" dirty="0" smtClean="0"/>
          </a:p>
          <a:p>
            <a:pPr eaLnBrk="1" hangingPunct="1">
              <a:lnSpc>
                <a:spcPct val="115000"/>
              </a:lnSpc>
              <a:buFont typeface="Wingdings" panose="05000000000000000000" pitchFamily="2" charset="2"/>
              <a:buNone/>
              <a:defRPr/>
            </a:pPr>
            <a:r>
              <a:rPr lang="zh-CN" altLang="en-US" sz="2800" b="1" dirty="0" smtClean="0"/>
              <a:t>           所谓</a:t>
            </a:r>
            <a:r>
              <a:rPr lang="zh-CN" altLang="en-US" sz="2800" b="1" dirty="0" smtClean="0">
                <a:solidFill>
                  <a:srgbClr val="FFFF00"/>
                </a:solidFill>
              </a:rPr>
              <a:t>最小系统</a:t>
            </a:r>
            <a:r>
              <a:rPr lang="zh-CN" altLang="en-US" sz="2800" b="1" dirty="0" smtClean="0"/>
              <a:t>是指在最少的外部电路条件下，形成一个可独立工作的单片机应用系统。一片89</a:t>
            </a:r>
            <a:r>
              <a:rPr lang="en-US" altLang="zh-CN" sz="2800" b="1" dirty="0" smtClean="0"/>
              <a:t>C51</a:t>
            </a:r>
            <a:r>
              <a:rPr lang="zh-CN" altLang="en-US" sz="2800" b="1" dirty="0" smtClean="0"/>
              <a:t>，或者一片8031外接一片 </a:t>
            </a:r>
            <a:r>
              <a:rPr lang="en-US" altLang="zh-CN" sz="2800" b="1" dirty="0" smtClean="0"/>
              <a:t>EPROM</a:t>
            </a:r>
            <a:r>
              <a:rPr lang="zh-CN" altLang="en-US" sz="2800" b="1" dirty="0" smtClean="0"/>
              <a:t>就构成了一个单片机最小系统。</a:t>
            </a:r>
            <a:endParaRPr lang="zh-CN" altLang="en-US" sz="2800" b="1" dirty="0" smtClean="0"/>
          </a:p>
          <a:p>
            <a:pPr eaLnBrk="1" hangingPunct="1">
              <a:lnSpc>
                <a:spcPct val="115000"/>
              </a:lnSpc>
              <a:buFont typeface="Wingdings" panose="05000000000000000000" pitchFamily="2" charset="2"/>
              <a:buNone/>
              <a:defRPr/>
            </a:pPr>
            <a:r>
              <a:rPr lang="zh-CN" altLang="en-US" sz="2800" b="1" dirty="0" smtClean="0"/>
              <a:t>           在很多复杂的应用情况下，单片机内的</a:t>
            </a:r>
            <a:r>
              <a:rPr lang="en-US" altLang="zh-CN" sz="2800" b="1" dirty="0" smtClean="0"/>
              <a:t>RAM ，ROM </a:t>
            </a:r>
            <a:r>
              <a:rPr lang="zh-CN" altLang="en-US" sz="2800" b="1" dirty="0" smtClean="0"/>
              <a:t>和 </a:t>
            </a:r>
            <a:r>
              <a:rPr lang="en-US" altLang="zh-CN" sz="2800" b="1" dirty="0" smtClean="0"/>
              <a:t>I/O</a:t>
            </a:r>
            <a:r>
              <a:rPr lang="zh-CN" altLang="en-US" sz="2800" b="1" dirty="0" smtClean="0"/>
              <a:t>接口数量有限，不够使用，这种情况下就需要进行扩展。因此</a:t>
            </a:r>
            <a:r>
              <a:rPr lang="zh-CN" altLang="en-US" sz="2800" b="1" dirty="0" smtClean="0">
                <a:solidFill>
                  <a:srgbClr val="CCFF66"/>
                </a:solidFill>
              </a:rPr>
              <a:t>单片机的系统扩 展主要是指外接数据存贮器、程序存贮器或</a:t>
            </a:r>
            <a:r>
              <a:rPr lang="en-US" altLang="zh-CN" sz="2800" b="1" dirty="0" smtClean="0">
                <a:solidFill>
                  <a:srgbClr val="CCFF66"/>
                </a:solidFill>
              </a:rPr>
              <a:t>I/O</a:t>
            </a:r>
            <a:r>
              <a:rPr lang="zh-CN" altLang="en-US" sz="2800" b="1" dirty="0" smtClean="0">
                <a:solidFill>
                  <a:srgbClr val="CCFF66"/>
                </a:solidFill>
              </a:rPr>
              <a:t>接口等，以满足应用系统的需要。 </a:t>
            </a:r>
            <a:endParaRPr lang="zh-CN" altLang="en-US" sz="2800" b="1" dirty="0" smtClean="0">
              <a:solidFill>
                <a:srgbClr val="CCFF66"/>
              </a:solidFill>
            </a:endParaRPr>
          </a:p>
          <a:p>
            <a:pPr eaLnBrk="1" hangingPunct="1">
              <a:lnSpc>
                <a:spcPct val="115000"/>
              </a:lnSpc>
              <a:defRPr/>
            </a:pPr>
            <a:endParaRPr lang="zh-CN" altLang="en-US" sz="2800" b="1" dirty="0" smtClean="0">
              <a:solidFill>
                <a:srgbClr val="CCFF66"/>
              </a:solidFill>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14747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3971">
                                            <p:txEl>
                                              <p:pRg st="0" end="0"/>
                                            </p:txEl>
                                          </p:spTgt>
                                        </p:tgtEl>
                                        <p:attrNameLst>
                                          <p:attrName>style.visibility</p:attrName>
                                        </p:attrNameLst>
                                      </p:cBhvr>
                                      <p:to>
                                        <p:strVal val="visible"/>
                                      </p:to>
                                    </p:set>
                                    <p:anim calcmode="lin" valueType="num">
                                      <p:cBhvr additive="base">
                                        <p:cTn id="11"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3971">
                                            <p:txEl>
                                              <p:pRg st="1" end="1"/>
                                            </p:txEl>
                                          </p:spTgt>
                                        </p:tgtEl>
                                        <p:attrNameLst>
                                          <p:attrName>style.visibility</p:attrName>
                                        </p:attrNameLst>
                                      </p:cBhvr>
                                      <p:to>
                                        <p:strVal val="visible"/>
                                      </p:to>
                                    </p:set>
                                    <p:anim calcmode="lin" valueType="num">
                                      <p:cBhvr additive="base">
                                        <p:cTn id="17" dur="500" fill="hold"/>
                                        <p:tgtEl>
                                          <p:spTgt spid="8397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39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3971">
                                            <p:txEl>
                                              <p:pRg st="2" end="2"/>
                                            </p:txEl>
                                          </p:spTgt>
                                        </p:tgtEl>
                                        <p:attrNameLst>
                                          <p:attrName>style.visibility</p:attrName>
                                        </p:attrNameLst>
                                      </p:cBhvr>
                                      <p:to>
                                        <p:strVal val="visible"/>
                                      </p:to>
                                    </p:set>
                                    <p:anim calcmode="lin" valueType="num">
                                      <p:cBhvr additive="base">
                                        <p:cTn id="23" dur="500" fill="hold"/>
                                        <p:tgtEl>
                                          <p:spTgt spid="83971">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39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83971" grpId="0" autoUpdateAnimBg="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3400" y="350838"/>
            <a:ext cx="7467600" cy="530225"/>
          </a:xfrm>
        </p:spPr>
        <p:txBody>
          <a:bodyPr/>
          <a:lstStyle/>
          <a:p>
            <a:pPr eaLnBrk="1" hangingPunct="1">
              <a:defRPr/>
            </a:pPr>
            <a:r>
              <a:rPr lang="zh-CN" altLang="en-US" sz="3600" b="1" smtClean="0"/>
              <a:t>9.3  数据存储器的扩展</a:t>
            </a:r>
            <a:endParaRPr lang="zh-CN" altLang="en-US" sz="3600" b="1" smtClean="0"/>
          </a:p>
        </p:txBody>
      </p:sp>
      <p:sp>
        <p:nvSpPr>
          <p:cNvPr id="62468" name="Text Box 4"/>
          <p:cNvSpPr txBox="1">
            <a:spLocks noChangeArrowheads="1"/>
          </p:cNvSpPr>
          <p:nvPr/>
        </p:nvSpPr>
        <p:spPr bwMode="auto">
          <a:xfrm>
            <a:off x="685800" y="1295400"/>
            <a:ext cx="81343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en-US" altLang="zh-CN" sz="3200" b="1">
                <a:effectLst>
                  <a:outerShdw blurRad="38100" dist="38100" dir="2700000" algn="tl">
                    <a:srgbClr val="000000"/>
                  </a:outerShdw>
                </a:effectLst>
                <a:latin typeface="Times New Roman" pitchFamily="18" charset="0"/>
              </a:rPr>
              <a:t>        MCS-51</a:t>
            </a:r>
            <a:r>
              <a:rPr kumimoji="1" lang="zh-CN" altLang="en-US" sz="3200" b="1">
                <a:effectLst>
                  <a:outerShdw blurRad="38100" dist="38100" dir="2700000" algn="tl">
                    <a:srgbClr val="000000"/>
                  </a:outerShdw>
                </a:effectLst>
                <a:latin typeface="Times New Roman" pitchFamily="18" charset="0"/>
              </a:rPr>
              <a:t>单片机内只有128字节的数据</a:t>
            </a:r>
            <a:r>
              <a:rPr kumimoji="1" lang="en-US" altLang="zh-CN" sz="3200" b="1">
                <a:effectLst>
                  <a:outerShdw blurRad="38100" dist="38100" dir="2700000" algn="tl">
                    <a:srgbClr val="000000"/>
                  </a:outerShdw>
                </a:effectLst>
                <a:latin typeface="Times New Roman" pitchFamily="18" charset="0"/>
              </a:rPr>
              <a:t>RAM，</a:t>
            </a:r>
            <a:r>
              <a:rPr kumimoji="1" lang="zh-CN" altLang="en-US" sz="3200" b="1">
                <a:effectLst>
                  <a:outerShdw blurRad="38100" dist="38100" dir="2700000" algn="tl">
                    <a:srgbClr val="000000"/>
                  </a:outerShdw>
                </a:effectLst>
                <a:latin typeface="Times New Roman" pitchFamily="18" charset="0"/>
              </a:rPr>
              <a:t>当应用中需要更多的</a:t>
            </a:r>
            <a:r>
              <a:rPr kumimoji="1" lang="en-US" altLang="zh-CN" sz="3200" b="1">
                <a:effectLst>
                  <a:outerShdw blurRad="38100" dist="38100" dir="2700000" algn="tl">
                    <a:srgbClr val="000000"/>
                  </a:outerShdw>
                </a:effectLst>
                <a:latin typeface="Times New Roman" pitchFamily="18" charset="0"/>
              </a:rPr>
              <a:t>RAM</a:t>
            </a:r>
            <a:r>
              <a:rPr kumimoji="1" lang="zh-CN" altLang="en-US" sz="3200" b="1">
                <a:effectLst>
                  <a:outerShdw blurRad="38100" dist="38100" dir="2700000" algn="tl">
                    <a:srgbClr val="000000"/>
                  </a:outerShdw>
                </a:effectLst>
                <a:latin typeface="Times New Roman" pitchFamily="18" charset="0"/>
              </a:rPr>
              <a:t>时，只能在片外扩展。可扩展的最大容量为64</a:t>
            </a:r>
            <a:r>
              <a:rPr kumimoji="1" lang="en-US" altLang="zh-CN" sz="3200" b="1">
                <a:effectLst>
                  <a:outerShdw blurRad="38100" dist="38100" dir="2700000" algn="tl">
                    <a:srgbClr val="000000"/>
                  </a:outerShdw>
                </a:effectLst>
                <a:latin typeface="Times New Roman" pitchFamily="18" charset="0"/>
              </a:rPr>
              <a:t>KB</a:t>
            </a:r>
            <a:endParaRPr kumimoji="1" lang="en-US" altLang="zh-CN" sz="3200" b="1">
              <a:effectLst>
                <a:outerShdw blurRad="38100" dist="38100" dir="2700000" algn="tl">
                  <a:srgbClr val="000000"/>
                </a:outerShdw>
              </a:effectLst>
              <a:latin typeface="Times New Roman" pitchFamily="18" charset="0"/>
            </a:endParaRPr>
          </a:p>
          <a:p>
            <a:pPr>
              <a:lnSpc>
                <a:spcPct val="120000"/>
              </a:lnSpc>
              <a:defRPr/>
            </a:pPr>
            <a:r>
              <a:rPr kumimoji="1" lang="zh-CN" altLang="en-US" sz="3200" b="1">
                <a:effectLst>
                  <a:outerShdw blurRad="38100" dist="38100" dir="2700000" algn="tl">
                    <a:srgbClr val="000000"/>
                  </a:outerShdw>
                </a:effectLst>
                <a:latin typeface="Times New Roman" pitchFamily="18" charset="0"/>
              </a:rPr>
              <a:t>        </a:t>
            </a:r>
            <a:endParaRPr kumimoji="1" lang="zh-CN" altLang="en-US" sz="3200" b="1">
              <a:effectLst>
                <a:outerShdw blurRad="38100" dist="38100" dir="2700000" algn="tl">
                  <a:srgbClr val="000000"/>
                </a:outerShdw>
              </a:effectLst>
              <a:latin typeface="Times New Roman" pitchFamily="18" charset="0"/>
            </a:endParaRPr>
          </a:p>
        </p:txBody>
      </p:sp>
      <p:sp>
        <p:nvSpPr>
          <p:cNvPr id="62469" name="Rectangle 5"/>
          <p:cNvSpPr>
            <a:spLocks noChangeArrowheads="1"/>
          </p:cNvSpPr>
          <p:nvPr/>
        </p:nvSpPr>
        <p:spPr bwMode="auto">
          <a:xfrm>
            <a:off x="395288" y="3429000"/>
            <a:ext cx="8353425"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5000"/>
              </a:lnSpc>
              <a:defRPr/>
            </a:pPr>
            <a:r>
              <a:rPr kumimoji="1" lang="zh-CN" altLang="en-US" sz="3200" b="1">
                <a:effectLst>
                  <a:outerShdw blurRad="38100" dist="38100" dir="2700000" algn="tl">
                    <a:srgbClr val="000000"/>
                  </a:outerShdw>
                </a:effectLst>
              </a:rPr>
              <a:t>       访问外部数据</a:t>
            </a:r>
            <a:r>
              <a:rPr kumimoji="1" lang="en-US" altLang="zh-CN" sz="3200" b="1">
                <a:effectLst>
                  <a:outerShdw blurRad="38100" dist="38100" dir="2700000" algn="tl">
                    <a:srgbClr val="000000"/>
                  </a:outerShdw>
                </a:effectLst>
              </a:rPr>
              <a:t>RAM</a:t>
            </a:r>
            <a:r>
              <a:rPr kumimoji="1" lang="zh-CN" altLang="en-US" sz="3200" b="1">
                <a:effectLst>
                  <a:outerShdw blurRad="38100" dist="38100" dir="2700000" algn="tl">
                    <a:srgbClr val="000000"/>
                  </a:outerShdw>
                </a:effectLst>
              </a:rPr>
              <a:t>的操作与从外部程序存储器取指令的过程基本相同，只是前者有读有写，而后者只有读而无写；前者用</a:t>
            </a:r>
            <a:r>
              <a:rPr kumimoji="1" lang="en-US" altLang="zh-CN" sz="3200" b="1">
                <a:effectLst>
                  <a:outerShdw blurRad="38100" dist="38100" dir="2700000" algn="tl">
                    <a:srgbClr val="000000"/>
                  </a:outerShdw>
                </a:effectLst>
              </a:rPr>
              <a:t>RD</a:t>
            </a:r>
            <a:r>
              <a:rPr kumimoji="1" lang="zh-CN" altLang="en-US" sz="3200" b="1">
                <a:effectLst>
                  <a:outerShdw blurRad="38100" dist="38100" dir="2700000" algn="tl">
                    <a:srgbClr val="000000"/>
                  </a:outerShdw>
                </a:effectLst>
              </a:rPr>
              <a:t>或</a:t>
            </a:r>
            <a:r>
              <a:rPr kumimoji="1" lang="en-US" altLang="zh-CN" sz="3200" b="1">
                <a:effectLst>
                  <a:outerShdw blurRad="38100" dist="38100" dir="2700000" algn="tl">
                    <a:srgbClr val="000000"/>
                  </a:outerShdw>
                </a:effectLst>
              </a:rPr>
              <a:t>WR</a:t>
            </a:r>
            <a:r>
              <a:rPr kumimoji="1" lang="zh-CN" altLang="en-US" sz="3200" b="1">
                <a:effectLst>
                  <a:outerShdw blurRad="38100" dist="38100" dir="2700000" algn="tl">
                    <a:srgbClr val="000000"/>
                  </a:outerShdw>
                </a:effectLst>
              </a:rPr>
              <a:t>选通，而后者用</a:t>
            </a:r>
            <a:r>
              <a:rPr kumimoji="1" lang="en-US" altLang="zh-CN" sz="3200" b="1">
                <a:effectLst>
                  <a:outerShdw blurRad="38100" dist="38100" dir="2700000" algn="tl">
                    <a:srgbClr val="000000"/>
                  </a:outerShdw>
                </a:effectLst>
              </a:rPr>
              <a:t>PSEN</a:t>
            </a:r>
            <a:r>
              <a:rPr kumimoji="1" lang="zh-CN" altLang="en-US" sz="3200" b="1">
                <a:effectLst>
                  <a:outerShdw blurRad="38100" dist="38100" dir="2700000" algn="tl">
                    <a:srgbClr val="000000"/>
                  </a:outerShdw>
                </a:effectLst>
              </a:rPr>
              <a:t>选通</a:t>
            </a:r>
            <a:r>
              <a:rPr kumimoji="1" lang="en-US" altLang="zh-CN" sz="3200" b="1">
                <a:effectLst>
                  <a:outerShdw blurRad="38100" dist="38100" dir="2700000" algn="tl">
                    <a:srgbClr val="000000"/>
                  </a:outerShdw>
                </a:effectLst>
              </a:rPr>
              <a:t>.</a:t>
            </a:r>
            <a:endParaRPr kumimoji="1" lang="en-US" altLang="zh-CN" sz="3200" b="1">
              <a:effectLst>
                <a:outerShdw blurRad="38100" dist="38100" dir="2700000" algn="tl">
                  <a:srgbClr val="000000"/>
                </a:outerShdw>
              </a:effectLst>
            </a:endParaRPr>
          </a:p>
        </p:txBody>
      </p:sp>
      <p:sp>
        <p:nvSpPr>
          <p:cNvPr id="62470" name="Line 6"/>
          <p:cNvSpPr>
            <a:spLocks noChangeShapeType="1"/>
          </p:cNvSpPr>
          <p:nvPr/>
        </p:nvSpPr>
        <p:spPr bwMode="auto">
          <a:xfrm>
            <a:off x="4140200" y="5734050"/>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4" name="Line 10"/>
          <p:cNvSpPr>
            <a:spLocks noChangeShapeType="1"/>
          </p:cNvSpPr>
          <p:nvPr/>
        </p:nvSpPr>
        <p:spPr bwMode="auto">
          <a:xfrm>
            <a:off x="6877050" y="5013325"/>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7" name="Line 13"/>
          <p:cNvSpPr>
            <a:spLocks noChangeShapeType="1"/>
          </p:cNvSpPr>
          <p:nvPr/>
        </p:nvSpPr>
        <p:spPr bwMode="auto">
          <a:xfrm>
            <a:off x="323850" y="5734050"/>
            <a:ext cx="838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2587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2466"/>
                                        </p:tgtEl>
                                        <p:attrNameLst>
                                          <p:attrName>style.visibility</p:attrName>
                                        </p:attrNameLst>
                                      </p:cBhvr>
                                      <p:to>
                                        <p:strVal val="visible"/>
                                      </p:to>
                                    </p:set>
                                    <p:anim calcmode="lin" valueType="num">
                                      <p:cBhvr additive="base">
                                        <p:cTn id="11" dur="500" fill="hold"/>
                                        <p:tgtEl>
                                          <p:spTgt spid="62466"/>
                                        </p:tgtEl>
                                        <p:attrNameLst>
                                          <p:attrName>ppt_x</p:attrName>
                                        </p:attrNameLst>
                                      </p:cBhvr>
                                      <p:tavLst>
                                        <p:tav tm="0">
                                          <p:val>
                                            <p:strVal val="0-#ppt_w/2"/>
                                          </p:val>
                                        </p:tav>
                                        <p:tav tm="100000">
                                          <p:val>
                                            <p:strVal val="#ppt_x"/>
                                          </p:val>
                                        </p:tav>
                                      </p:tavLst>
                                    </p:anim>
                                    <p:anim calcmode="lin" valueType="num">
                                      <p:cBhvr additive="base">
                                        <p:cTn id="12" dur="500" fill="hold"/>
                                        <p:tgtEl>
                                          <p:spTgt spid="6246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 calcmode="lin" valueType="num">
                                      <p:cBhvr additive="base">
                                        <p:cTn id="17" dur="500" fill="hold"/>
                                        <p:tgtEl>
                                          <p:spTgt spid="62468"/>
                                        </p:tgtEl>
                                        <p:attrNameLst>
                                          <p:attrName>ppt_x</p:attrName>
                                        </p:attrNameLst>
                                      </p:cBhvr>
                                      <p:tavLst>
                                        <p:tav tm="0">
                                          <p:val>
                                            <p:strVal val="0-#ppt_w/2"/>
                                          </p:val>
                                        </p:tav>
                                        <p:tav tm="100000">
                                          <p:val>
                                            <p:strVal val="#ppt_x"/>
                                          </p:val>
                                        </p:tav>
                                      </p:tavLst>
                                    </p:anim>
                                    <p:anim calcmode="lin" valueType="num">
                                      <p:cBhvr additive="base">
                                        <p:cTn id="18" dur="500" fill="hold"/>
                                        <p:tgtEl>
                                          <p:spTgt spid="62468"/>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6247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6247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499"/>
                                          </p:stCondLst>
                                        </p:cTn>
                                        <p:tgtEl>
                                          <p:spTgt spid="62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62466" grpId="0" autoUpdateAnimBg="0"/>
      <p:bldP spid="62468" grpId="0" autoUpdateAnimBg="0"/>
      <p:bldP spid="62470" grpId="0" animBg="1"/>
      <p:bldP spid="62474" grpId="0" animBg="1"/>
      <p:bldP spid="624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304800" y="857250"/>
            <a:ext cx="7543800" cy="4114800"/>
          </a:xfrm>
        </p:spPr>
        <p:txBody>
          <a:bodyPr/>
          <a:lstStyle/>
          <a:p>
            <a:pPr eaLnBrk="1" hangingPunct="1">
              <a:spcBef>
                <a:spcPct val="0"/>
              </a:spcBef>
              <a:buFont typeface="Wingdings" panose="05000000000000000000" pitchFamily="2" charset="2"/>
              <a:buNone/>
              <a:defRPr/>
            </a:pPr>
            <a:endParaRPr lang="zh-CN" altLang="en-US" sz="2800" b="1" u="sng" smtClean="0">
              <a:latin typeface="Times New Roman" pitchFamily="18" charset="0"/>
            </a:endParaRPr>
          </a:p>
          <a:p>
            <a:pPr eaLnBrk="1" hangingPunct="1">
              <a:defRPr/>
            </a:pPr>
            <a:endParaRPr lang="zh-CN" altLang="en-US" sz="2800" b="1" smtClean="0"/>
          </a:p>
        </p:txBody>
      </p:sp>
      <p:sp>
        <p:nvSpPr>
          <p:cNvPr id="33795" name="Text Box 4"/>
          <p:cNvSpPr txBox="1">
            <a:spLocks noChangeArrowheads="1"/>
          </p:cNvSpPr>
          <p:nvPr/>
        </p:nvSpPr>
        <p:spPr bwMode="auto">
          <a:xfrm>
            <a:off x="974725" y="10445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33796" name="Text Box 5"/>
          <p:cNvSpPr txBox="1">
            <a:spLocks noChangeArrowheads="1"/>
          </p:cNvSpPr>
          <p:nvPr/>
        </p:nvSpPr>
        <p:spPr bwMode="auto">
          <a:xfrm>
            <a:off x="2651125" y="2987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33797" name="Text Box 6"/>
          <p:cNvSpPr txBox="1">
            <a:spLocks noChangeArrowheads="1"/>
          </p:cNvSpPr>
          <p:nvPr/>
        </p:nvSpPr>
        <p:spPr bwMode="auto">
          <a:xfrm>
            <a:off x="2498725" y="9874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65543" name="Text Box 7"/>
          <p:cNvSpPr txBox="1">
            <a:spLocks noChangeArrowheads="1"/>
          </p:cNvSpPr>
          <p:nvPr/>
        </p:nvSpPr>
        <p:spPr bwMode="auto">
          <a:xfrm>
            <a:off x="304800" y="0"/>
            <a:ext cx="8534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2800" b="1">
                <a:effectLst>
                  <a:outerShdw blurRad="38100" dist="38100" dir="2700000" algn="tl">
                    <a:srgbClr val="000000"/>
                  </a:outerShdw>
                </a:effectLst>
                <a:latin typeface="Times New Roman" pitchFamily="18" charset="0"/>
              </a:rPr>
              <a:t>   8</a:t>
            </a:r>
            <a:r>
              <a:rPr kumimoji="1" lang="en-US" altLang="zh-CN" sz="2800" b="1">
                <a:effectLst>
                  <a:outerShdw blurRad="38100" dist="38100" dir="2700000" algn="tl">
                    <a:srgbClr val="000000"/>
                  </a:outerShdw>
                </a:effectLst>
                <a:latin typeface="Times New Roman" pitchFamily="18" charset="0"/>
              </a:rPr>
              <a:t>XX51</a:t>
            </a:r>
            <a:r>
              <a:rPr kumimoji="1" lang="zh-CN" altLang="en-US" sz="2800" b="1">
                <a:effectLst>
                  <a:outerShdw blurRad="38100" dist="38100" dir="2700000" algn="tl">
                    <a:srgbClr val="000000"/>
                  </a:outerShdw>
                </a:effectLst>
                <a:latin typeface="Times New Roman" pitchFamily="18" charset="0"/>
              </a:rPr>
              <a:t>单片机扩展8</a:t>
            </a:r>
            <a:r>
              <a:rPr kumimoji="1" lang="en-US" altLang="zh-CN" sz="2800" b="1">
                <a:effectLst>
                  <a:outerShdw blurRad="38100" dist="38100" dir="2700000" algn="tl">
                    <a:srgbClr val="000000"/>
                  </a:outerShdw>
                </a:effectLst>
                <a:latin typeface="Times New Roman" pitchFamily="18" charset="0"/>
              </a:rPr>
              <a:t>KB</a:t>
            </a:r>
            <a:r>
              <a:rPr kumimoji="1" lang="zh-CN" altLang="en-US" sz="2800" b="1">
                <a:effectLst>
                  <a:outerShdw blurRad="38100" dist="38100" dir="2700000" algn="tl">
                    <a:srgbClr val="000000"/>
                  </a:outerShdw>
                </a:effectLst>
                <a:latin typeface="Times New Roman" pitchFamily="18" charset="0"/>
              </a:rPr>
              <a:t>静态</a:t>
            </a:r>
            <a:r>
              <a:rPr kumimoji="1" lang="en-US" altLang="zh-CN" sz="2800" b="1">
                <a:effectLst>
                  <a:outerShdw blurRad="38100" dist="38100" dir="2700000" algn="tl">
                    <a:srgbClr val="000000"/>
                  </a:outerShdw>
                </a:effectLst>
                <a:latin typeface="Times New Roman" pitchFamily="18" charset="0"/>
              </a:rPr>
              <a:t>RAM 6264</a:t>
            </a:r>
            <a:r>
              <a:rPr kumimoji="1" lang="zh-CN" altLang="en-US" sz="2800" b="1">
                <a:effectLst>
                  <a:outerShdw blurRad="38100" dist="38100" dir="2700000" algn="tl">
                    <a:srgbClr val="000000"/>
                  </a:outerShdw>
                </a:effectLst>
                <a:latin typeface="Times New Roman" pitchFamily="18" charset="0"/>
              </a:rPr>
              <a:t>的电路见下图。</a:t>
            </a:r>
            <a:endParaRPr kumimoji="1" lang="zh-CN" altLang="en-US" sz="2800" b="1">
              <a:effectLst>
                <a:outerShdw blurRad="38100" dist="38100" dir="2700000" algn="tl">
                  <a:srgbClr val="000000"/>
                </a:outerShdw>
              </a:effectLst>
              <a:latin typeface="Times New Roman" pitchFamily="18" charset="0"/>
            </a:endParaRPr>
          </a:p>
        </p:txBody>
      </p:sp>
      <p:graphicFrame>
        <p:nvGraphicFramePr>
          <p:cNvPr id="33799" name="Object 9"/>
          <p:cNvGraphicFramePr>
            <a:graphicFrameLocks noChangeAspect="1"/>
          </p:cNvGraphicFramePr>
          <p:nvPr/>
        </p:nvGraphicFramePr>
        <p:xfrm>
          <a:off x="533400" y="765175"/>
          <a:ext cx="8610600" cy="5791200"/>
        </p:xfrm>
        <a:graphic>
          <a:graphicData uri="http://schemas.openxmlformats.org/presentationml/2006/ole">
            <mc:AlternateContent xmlns:mc="http://schemas.openxmlformats.org/markup-compatibility/2006">
              <mc:Choice xmlns:v="urn:schemas-microsoft-com:vml" Requires="v">
                <p:oleObj spid="_x0000_s33803" name="VISIO" r:id="rId1" imgW="3219450" imgH="2771775" progId="Visio.Drawing.6">
                  <p:embed/>
                </p:oleObj>
              </mc:Choice>
              <mc:Fallback>
                <p:oleObj name="VISIO" r:id="rId1" imgW="3219450" imgH="2771775" progId="Visio.Drawing.6">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5175"/>
                        <a:ext cx="8610600" cy="5791200"/>
                      </a:xfrm>
                      <a:prstGeom prst="rect">
                        <a:avLst/>
                      </a:prstGeom>
                      <a:solidFill>
                        <a:srgbClr val="CCFF66"/>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Sld>
  <p:clrMapOvr>
    <a:masterClrMapping/>
  </p:clrMapOvr>
  <p:transition advTm="1584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7" name="Rectangle 15"/>
          <p:cNvSpPr>
            <a:spLocks noChangeArrowheads="1"/>
          </p:cNvSpPr>
          <p:nvPr/>
        </p:nvSpPr>
        <p:spPr bwMode="auto">
          <a:xfrm>
            <a:off x="260350" y="549275"/>
            <a:ext cx="8883650" cy="548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dirty="0">
                <a:effectLst>
                  <a:outerShdw blurRad="38100" dist="38100" dir="2700000" algn="tl">
                    <a:srgbClr val="000000"/>
                  </a:outerShdw>
                </a:effectLst>
              </a:rPr>
              <a:t>单片机8</a:t>
            </a:r>
            <a:r>
              <a:rPr kumimoji="1" lang="en-US" altLang="zh-CN" sz="2800" b="1" dirty="0">
                <a:effectLst>
                  <a:outerShdw blurRad="38100" dist="38100" dir="2700000" algn="tl">
                    <a:srgbClr val="000000"/>
                  </a:outerShdw>
                </a:effectLst>
              </a:rPr>
              <a:t>XX51</a:t>
            </a:r>
            <a:r>
              <a:rPr kumimoji="1" lang="zh-CN" altLang="en-US" sz="2800" b="1" dirty="0">
                <a:effectLst>
                  <a:outerShdw blurRad="38100" dist="38100" dir="2700000" algn="tl">
                    <a:srgbClr val="000000"/>
                  </a:outerShdw>
                </a:effectLst>
              </a:rPr>
              <a:t>读写外部数据</a:t>
            </a:r>
            <a:r>
              <a:rPr kumimoji="1" lang="en-US" altLang="zh-CN" sz="2800" b="1" dirty="0">
                <a:effectLst>
                  <a:outerShdw blurRad="38100" dist="38100" dir="2700000" algn="tl">
                    <a:srgbClr val="000000"/>
                  </a:outerShdw>
                </a:effectLst>
              </a:rPr>
              <a:t>RAM</a:t>
            </a:r>
            <a:r>
              <a:rPr kumimoji="1" lang="zh-CN" altLang="en-US" sz="2800" b="1" dirty="0">
                <a:effectLst>
                  <a:outerShdw blurRad="38100" dist="38100" dir="2700000" algn="tl">
                    <a:srgbClr val="000000"/>
                  </a:outerShdw>
                </a:effectLst>
              </a:rPr>
              <a:t>的操作使用</a:t>
            </a:r>
            <a:r>
              <a:rPr kumimoji="1" lang="en-US" altLang="zh-CN" sz="2800" b="1" dirty="0">
                <a:effectLst>
                  <a:outerShdw blurRad="38100" dist="38100" dir="2700000" algn="tl">
                    <a:srgbClr val="000000"/>
                  </a:outerShdw>
                </a:effectLst>
              </a:rPr>
              <a:t>MOVX</a:t>
            </a:r>
            <a:r>
              <a:rPr kumimoji="1" lang="zh-CN" altLang="en-US" sz="2800" b="1" dirty="0">
                <a:effectLst>
                  <a:outerShdw blurRad="38100" dist="38100" dir="2700000" algn="tl">
                    <a:srgbClr val="000000"/>
                  </a:outerShdw>
                </a:effectLst>
              </a:rPr>
              <a:t>指令，用 </a:t>
            </a:r>
            <a:r>
              <a:rPr kumimoji="1" lang="en-US" altLang="zh-CN" sz="2800" b="1" dirty="0" err="1">
                <a:effectLst>
                  <a:outerShdw blurRad="38100" dist="38100" dir="2700000" algn="tl">
                    <a:srgbClr val="000000"/>
                  </a:outerShdw>
                </a:effectLst>
              </a:rPr>
              <a:t>Ri</a:t>
            </a:r>
            <a:r>
              <a:rPr kumimoji="1" lang="en-US" altLang="zh-CN" sz="2800" b="1" dirty="0">
                <a:effectLst>
                  <a:outerShdw blurRad="38100" dist="38100" dir="2700000" algn="tl">
                    <a:srgbClr val="000000"/>
                  </a:outerShdw>
                </a:effectLst>
              </a:rPr>
              <a:t> </a:t>
            </a:r>
            <a:r>
              <a:rPr kumimoji="1" lang="zh-CN" altLang="en-US" sz="2800" b="1" dirty="0">
                <a:effectLst>
                  <a:outerShdw blurRad="38100" dist="38100" dir="2700000" algn="tl">
                    <a:srgbClr val="000000"/>
                  </a:outerShdw>
                </a:effectLst>
              </a:rPr>
              <a:t>间址或用 </a:t>
            </a:r>
            <a:r>
              <a:rPr kumimoji="1" lang="en-US" altLang="zh-CN" sz="2800" b="1" dirty="0">
                <a:effectLst>
                  <a:outerShdw blurRad="38100" dist="38100" dir="2700000" algn="tl">
                    <a:srgbClr val="000000"/>
                  </a:outerShdw>
                </a:effectLst>
              </a:rPr>
              <a:t>DPTR </a:t>
            </a:r>
            <a:r>
              <a:rPr kumimoji="1" lang="zh-CN" altLang="en-US" sz="2800" b="1" dirty="0">
                <a:effectLst>
                  <a:outerShdw blurRad="38100" dist="38100" dir="2700000" algn="tl">
                    <a:srgbClr val="000000"/>
                  </a:outerShdw>
                </a:effectLst>
              </a:rPr>
              <a:t>间址。</a:t>
            </a:r>
            <a:endParaRPr kumimoji="1" lang="zh-CN" altLang="en-US" sz="2800" b="1" dirty="0">
              <a:effectLst>
                <a:outerShdw blurRad="38100" dist="38100" dir="2700000" algn="tl">
                  <a:srgbClr val="000000"/>
                </a:outerShdw>
              </a:effectLst>
            </a:endParaRPr>
          </a:p>
          <a:p>
            <a:pPr>
              <a:lnSpc>
                <a:spcPct val="115000"/>
              </a:lnSpc>
              <a:defRPr/>
            </a:pPr>
            <a:endParaRPr kumimoji="1" lang="zh-CN" altLang="en-US" sz="2800" b="1" dirty="0">
              <a:effectLst>
                <a:outerShdw blurRad="38100" dist="38100" dir="2700000" algn="tl">
                  <a:srgbClr val="000000"/>
                </a:outerShdw>
              </a:effectLst>
            </a:endParaRPr>
          </a:p>
          <a:p>
            <a:pPr>
              <a:lnSpc>
                <a:spcPct val="115000"/>
              </a:lnSpc>
              <a:defRPr/>
            </a:pPr>
            <a:r>
              <a:rPr kumimoji="1" lang="zh-CN" altLang="en-US" sz="2800" b="1" dirty="0">
                <a:effectLst>
                  <a:outerShdw blurRad="38100" dist="38100" dir="2700000" algn="tl">
                    <a:srgbClr val="000000"/>
                  </a:outerShdw>
                </a:effectLst>
              </a:rPr>
              <a:t>例如，将外部数据</a:t>
            </a:r>
            <a:r>
              <a:rPr kumimoji="1" lang="en-US" altLang="zh-CN" sz="2800" b="1" dirty="0">
                <a:effectLst>
                  <a:outerShdw blurRad="38100" dist="38100" dir="2700000" algn="tl">
                    <a:srgbClr val="000000"/>
                  </a:outerShdw>
                </a:effectLst>
              </a:rPr>
              <a:t>RAM1050H</a:t>
            </a:r>
            <a:r>
              <a:rPr kumimoji="1" lang="zh-CN" altLang="en-US" sz="2800" b="1" dirty="0">
                <a:effectLst>
                  <a:outerShdw blurRad="38100" dist="38100" dir="2700000" algn="tl">
                    <a:srgbClr val="000000"/>
                  </a:outerShdw>
                </a:effectLst>
              </a:rPr>
              <a:t>地址单元中的内容读入</a:t>
            </a:r>
            <a:r>
              <a:rPr kumimoji="1" lang="en-US" altLang="zh-CN" sz="2800" b="1" dirty="0">
                <a:effectLst>
                  <a:outerShdw blurRad="38100" dist="38100" dir="2700000" algn="tl">
                    <a:srgbClr val="000000"/>
                  </a:outerShdw>
                </a:effectLst>
              </a:rPr>
              <a:t>A</a:t>
            </a:r>
            <a:r>
              <a:rPr kumimoji="1" lang="zh-CN" altLang="en-US" sz="2800" b="1" dirty="0">
                <a:effectLst>
                  <a:outerShdw blurRad="38100" dist="38100" dir="2700000" algn="tl">
                    <a:srgbClr val="000000"/>
                  </a:outerShdw>
                </a:effectLst>
              </a:rPr>
              <a:t>累加器，可有如下两种程序</a:t>
            </a:r>
            <a:r>
              <a:rPr kumimoji="1" lang="zh-CN" altLang="en-US" sz="2800" b="1" dirty="0" smtClean="0">
                <a:effectLst>
                  <a:outerShdw blurRad="38100" dist="38100" dir="2700000" algn="tl">
                    <a:srgbClr val="000000"/>
                  </a:outerShdw>
                </a:effectLst>
              </a:rPr>
              <a:t>。</a:t>
            </a:r>
            <a:r>
              <a:rPr kumimoji="1" lang="zh-CN" altLang="en-US" sz="2800" b="1" dirty="0" smtClean="0">
                <a:solidFill>
                  <a:srgbClr val="FFFF00"/>
                </a:solidFill>
                <a:effectLst>
                  <a:outerShdw blurRad="38100" dist="38100" dir="2700000" algn="tl">
                    <a:srgbClr val="000000"/>
                  </a:outerShdw>
                </a:effectLst>
              </a:rPr>
              <a:t>（输入</a:t>
            </a:r>
            <a:r>
              <a:rPr kumimoji="1" lang="zh-CN" altLang="en-US" sz="2800" b="1" dirty="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相当于</a:t>
            </a:r>
            <a:r>
              <a:rPr kumimoji="1" lang="en-US" altLang="zh-CN" sz="2800" b="1" dirty="0" smtClean="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IN</a:t>
            </a:r>
            <a:r>
              <a:rPr kumimoji="1" lang="zh-CN" altLang="en-US" sz="2800" b="1" dirty="0" smtClean="0">
                <a:solidFill>
                  <a:srgbClr val="FFFF00"/>
                </a:solidFill>
                <a:effectLst>
                  <a:outerShdw blurRad="38100" dist="38100" dir="2700000" algn="tl">
                    <a:srgbClr val="000000"/>
                  </a:outerShdw>
                </a:effectLst>
              </a:rPr>
              <a:t>）</a:t>
            </a:r>
            <a:endParaRPr kumimoji="1" lang="en-US" altLang="zh-CN" sz="2800" b="1" dirty="0" smtClean="0">
              <a:solidFill>
                <a:srgbClr val="FFFF00"/>
              </a:solidFill>
              <a:effectLst>
                <a:outerShdw blurRad="38100" dist="38100" dir="2700000" algn="tl">
                  <a:srgbClr val="000000"/>
                </a:outerShdw>
              </a:effectLst>
            </a:endParaRPr>
          </a:p>
          <a:p>
            <a:pPr>
              <a:lnSpc>
                <a:spcPct val="115000"/>
              </a:lnSpc>
              <a:defRPr/>
            </a:pPr>
            <a:r>
              <a:rPr kumimoji="1" lang="zh-CN" altLang="en-US" sz="2800" b="1" dirty="0" smtClean="0">
                <a:effectLst>
                  <a:outerShdw blurRad="38100" dist="38100" dir="2700000" algn="tl">
                    <a:srgbClr val="000000"/>
                  </a:outerShdw>
                </a:effectLst>
              </a:rPr>
              <a:t>第一</a:t>
            </a:r>
            <a:r>
              <a:rPr kumimoji="1" lang="zh-CN" altLang="en-US" sz="2800" b="1" dirty="0">
                <a:effectLst>
                  <a:outerShdw blurRad="38100" dist="38100" dir="2700000" algn="tl">
                    <a:srgbClr val="000000"/>
                  </a:outerShdw>
                </a:effectLst>
              </a:rPr>
              <a:t>种 </a:t>
            </a:r>
            <a:r>
              <a:rPr kumimoji="1" lang="en-US" altLang="zh-CN" sz="2800" b="1" dirty="0">
                <a:effectLst>
                  <a:outerShdw blurRad="38100" dist="38100" dir="2700000" algn="tl">
                    <a:srgbClr val="000000"/>
                  </a:outerShdw>
                </a:effectLst>
              </a:rPr>
              <a:t>MOV  P2，#10H ；</a:t>
            </a:r>
            <a:r>
              <a:rPr kumimoji="1" lang="zh-CN" altLang="en-US" sz="2800" b="1" dirty="0">
                <a:effectLst>
                  <a:outerShdw blurRad="38100" dist="38100" dir="2700000" algn="tl">
                    <a:srgbClr val="000000"/>
                  </a:outerShdw>
                </a:effectLst>
              </a:rPr>
              <a:t>端口提供高8位地址</a:t>
            </a:r>
            <a:endParaRPr kumimoji="1" lang="zh-CN" altLang="en-US" sz="2800" b="1" dirty="0">
              <a:effectLst>
                <a:outerShdw blurRad="38100" dist="38100" dir="2700000" algn="tl">
                  <a:srgbClr val="000000"/>
                </a:outerShdw>
              </a:effectLst>
            </a:endParaRPr>
          </a:p>
          <a:p>
            <a:pPr>
              <a:lnSpc>
                <a:spcPct val="115000"/>
              </a:lnSpc>
              <a:defRPr/>
            </a:pPr>
            <a:r>
              <a:rPr kumimoji="1" lang="zh-CN" altLang="en-US" sz="2800" b="1" dirty="0">
                <a:effectLst>
                  <a:outerShdw blurRad="38100" dist="38100" dir="2700000" algn="tl">
                    <a:srgbClr val="000000"/>
                  </a:outerShdw>
                </a:effectLst>
              </a:rPr>
              <a:t>             </a:t>
            </a:r>
            <a:r>
              <a:rPr kumimoji="1" lang="en-US" altLang="zh-CN" sz="2800" b="1" dirty="0">
                <a:effectLst>
                  <a:outerShdw blurRad="38100" dist="38100" dir="2700000" algn="tl">
                    <a:srgbClr val="000000"/>
                  </a:outerShdw>
                </a:effectLst>
              </a:rPr>
              <a:t>MOV  R1，#50H ；</a:t>
            </a:r>
            <a:r>
              <a:rPr kumimoji="1" lang="en-US" altLang="zh-CN" sz="2800" b="1" dirty="0" err="1">
                <a:effectLst>
                  <a:outerShdw blurRad="38100" dist="38100" dir="2700000" algn="tl">
                    <a:srgbClr val="000000"/>
                  </a:outerShdw>
                </a:effectLst>
              </a:rPr>
              <a:t>Ri</a:t>
            </a:r>
            <a:r>
              <a:rPr kumimoji="1" lang="zh-CN" altLang="en-US" sz="2800" b="1" dirty="0">
                <a:effectLst>
                  <a:outerShdw blurRad="38100" dist="38100" dir="2700000" algn="tl">
                    <a:srgbClr val="000000"/>
                  </a:outerShdw>
                </a:effectLst>
              </a:rPr>
              <a:t>提供低8位地址</a:t>
            </a:r>
            <a:endParaRPr kumimoji="1" lang="zh-CN" altLang="en-US" sz="2800" b="1" dirty="0">
              <a:effectLst>
                <a:outerShdw blurRad="38100" dist="38100" dir="2700000" algn="tl">
                  <a:srgbClr val="000000"/>
                </a:outerShdw>
              </a:effectLst>
            </a:endParaRPr>
          </a:p>
          <a:p>
            <a:pPr>
              <a:lnSpc>
                <a:spcPct val="115000"/>
              </a:lnSpc>
              <a:defRPr/>
            </a:pPr>
            <a:r>
              <a:rPr kumimoji="1" lang="zh-CN" altLang="en-US" sz="2800" b="1" dirty="0">
                <a:effectLst>
                  <a:outerShdw blurRad="38100" dist="38100" dir="2700000" algn="tl">
                    <a:srgbClr val="000000"/>
                  </a:outerShdw>
                </a:effectLst>
              </a:rPr>
              <a:t>             </a:t>
            </a:r>
            <a:r>
              <a:rPr kumimoji="1" lang="en-US" altLang="zh-CN" sz="2800" b="1" dirty="0">
                <a:effectLst>
                  <a:outerShdw blurRad="38100" dist="38100" dir="2700000" algn="tl">
                    <a:srgbClr val="000000"/>
                  </a:outerShdw>
                </a:effectLst>
              </a:rPr>
              <a:t>MOVX  A，@R1</a:t>
            </a:r>
            <a:endParaRPr kumimoji="1" lang="en-US" altLang="zh-CN" sz="2800" b="1" dirty="0">
              <a:effectLst>
                <a:outerShdw blurRad="38100" dist="38100" dir="2700000" algn="tl">
                  <a:srgbClr val="000000"/>
                </a:outerShdw>
              </a:effectLst>
            </a:endParaRPr>
          </a:p>
          <a:p>
            <a:pPr>
              <a:lnSpc>
                <a:spcPct val="115000"/>
              </a:lnSpc>
              <a:defRPr/>
            </a:pPr>
            <a:r>
              <a:rPr kumimoji="1" lang="zh-CN" altLang="en-US" sz="2800" b="1" dirty="0">
                <a:effectLst>
                  <a:outerShdw blurRad="38100" dist="38100" dir="2700000" algn="tl">
                    <a:srgbClr val="000000"/>
                  </a:outerShdw>
                </a:effectLst>
              </a:rPr>
              <a:t>第二种 </a:t>
            </a:r>
            <a:r>
              <a:rPr kumimoji="1" lang="en-US" altLang="zh-CN" sz="2800" b="1" dirty="0">
                <a:effectLst>
                  <a:outerShdw blurRad="38100" dist="38100" dir="2700000" algn="tl">
                    <a:srgbClr val="000000"/>
                  </a:outerShdw>
                </a:effectLst>
              </a:rPr>
              <a:t>MOV   DPTR，#1050H</a:t>
            </a:r>
            <a:endParaRPr kumimoji="1" lang="en-US" altLang="zh-CN" sz="2800" b="1" dirty="0">
              <a:effectLst>
                <a:outerShdw blurRad="38100" dist="38100" dir="2700000" algn="tl">
                  <a:srgbClr val="000000"/>
                </a:outerShdw>
              </a:effectLst>
            </a:endParaRPr>
          </a:p>
          <a:p>
            <a:pPr>
              <a:lnSpc>
                <a:spcPct val="115000"/>
              </a:lnSpc>
              <a:defRPr/>
            </a:pPr>
            <a:r>
              <a:rPr kumimoji="1" lang="en-US" altLang="zh-CN" sz="2800" b="1" dirty="0">
                <a:effectLst>
                  <a:outerShdw blurRad="38100" dist="38100" dir="2700000" algn="tl">
                    <a:srgbClr val="000000"/>
                  </a:outerShdw>
                </a:effectLst>
              </a:rPr>
              <a:t>             MOVX  A，@DPTR ；DPTR</a:t>
            </a:r>
            <a:r>
              <a:rPr kumimoji="1" lang="zh-CN" altLang="en-US" sz="2800" b="1" dirty="0">
                <a:effectLst>
                  <a:outerShdw blurRad="38100" dist="38100" dir="2700000" algn="tl">
                    <a:srgbClr val="000000"/>
                  </a:outerShdw>
                </a:effectLst>
              </a:rPr>
              <a:t>提供16位地址</a:t>
            </a:r>
            <a:endParaRPr kumimoji="1" lang="zh-CN" altLang="en-US" sz="2800" b="1" dirty="0">
              <a:effectLst>
                <a:outerShdw blurRad="38100" dist="38100" dir="2700000" algn="tl">
                  <a:srgbClr val="000000"/>
                </a:outerShdw>
              </a:effectLst>
            </a:endParaRPr>
          </a:p>
          <a:p>
            <a:pPr>
              <a:lnSpc>
                <a:spcPct val="115000"/>
              </a:lnSpc>
              <a:defRPr/>
            </a:pPr>
            <a:endParaRPr kumimoji="1" lang="zh-CN" altLang="en-US" sz="2800" b="1" dirty="0">
              <a:effectLst>
                <a:outerShdw blurRad="38100" dist="38100" dir="2700000" algn="tl">
                  <a:srgbClr val="000000"/>
                </a:outerShdw>
              </a:effectLst>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3956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7" name="Text Box 7"/>
          <p:cNvSpPr txBox="1">
            <a:spLocks noChangeArrowheads="1"/>
          </p:cNvSpPr>
          <p:nvPr/>
        </p:nvSpPr>
        <p:spPr bwMode="auto">
          <a:xfrm>
            <a:off x="395288" y="1052513"/>
            <a:ext cx="8153400"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defRPr/>
            </a:pPr>
            <a:r>
              <a:rPr kumimoji="1" lang="zh-CN" altLang="en-US" sz="2800" b="1" dirty="0">
                <a:effectLst>
                  <a:outerShdw blurRad="38100" dist="38100" dir="2700000" algn="tl">
                    <a:srgbClr val="000000"/>
                  </a:outerShdw>
                </a:effectLst>
                <a:latin typeface="Times New Roman" pitchFamily="18" charset="0"/>
              </a:rPr>
              <a:t>        </a:t>
            </a:r>
            <a:endParaRPr kumimoji="1" lang="zh-CN" altLang="en-US" sz="2800" b="1" dirty="0">
              <a:effectLst>
                <a:outerShdw blurRad="38100" dist="38100" dir="2700000" algn="tl">
                  <a:srgbClr val="000000"/>
                </a:outerShdw>
              </a:effectLst>
              <a:latin typeface="Times New Roman" pitchFamily="18" charset="0"/>
            </a:endParaRPr>
          </a:p>
          <a:p>
            <a:pPr>
              <a:lnSpc>
                <a:spcPct val="120000"/>
              </a:lnSpc>
              <a:buFontTx/>
              <a:buChar char="•"/>
              <a:defRPr/>
            </a:pPr>
            <a:r>
              <a:rPr kumimoji="1" lang="zh-CN" altLang="en-US" sz="2800" b="1" dirty="0">
                <a:effectLst>
                  <a:outerShdw blurRad="38100" dist="38100" dir="2700000" algn="tl">
                    <a:srgbClr val="000000"/>
                  </a:outerShdw>
                </a:effectLst>
                <a:latin typeface="Times New Roman" pitchFamily="18" charset="0"/>
              </a:rPr>
              <a:t>        要把</a:t>
            </a:r>
            <a:r>
              <a:rPr kumimoji="1" lang="en-US" altLang="zh-CN" sz="2800" b="1" dirty="0">
                <a:effectLst>
                  <a:outerShdw blurRad="38100" dist="38100" dir="2700000" algn="tl">
                    <a:srgbClr val="000000"/>
                  </a:outerShdw>
                </a:effectLst>
                <a:latin typeface="Times New Roman" pitchFamily="18" charset="0"/>
              </a:rPr>
              <a:t>A</a:t>
            </a:r>
            <a:r>
              <a:rPr kumimoji="1" lang="zh-CN" altLang="en-US" sz="2800" b="1" dirty="0">
                <a:effectLst>
                  <a:outerShdw blurRad="38100" dist="38100" dir="2700000" algn="tl">
                    <a:srgbClr val="000000"/>
                  </a:outerShdw>
                </a:effectLst>
                <a:latin typeface="Times New Roman" pitchFamily="18" charset="0"/>
              </a:rPr>
              <a:t>累加器中内容写入外部数据</a:t>
            </a:r>
            <a:r>
              <a:rPr kumimoji="1" lang="en-US" altLang="zh-CN" sz="2800" b="1" dirty="0">
                <a:effectLst>
                  <a:outerShdw blurRad="38100" dist="38100" dir="2700000" algn="tl">
                    <a:srgbClr val="000000"/>
                  </a:outerShdw>
                </a:effectLst>
                <a:latin typeface="Times New Roman" pitchFamily="18" charset="0"/>
              </a:rPr>
              <a:t>RAM1050H</a:t>
            </a:r>
            <a:r>
              <a:rPr kumimoji="1" lang="zh-CN" altLang="en-US" sz="2800" b="1" dirty="0">
                <a:effectLst>
                  <a:outerShdw blurRad="38100" dist="38100" dir="2700000" algn="tl">
                    <a:srgbClr val="000000"/>
                  </a:outerShdw>
                </a:effectLst>
                <a:latin typeface="Times New Roman" pitchFamily="18" charset="0"/>
              </a:rPr>
              <a:t>地址单元，其程序可</a:t>
            </a:r>
            <a:r>
              <a:rPr kumimoji="1" lang="zh-CN" altLang="en-US" sz="2800" b="1" dirty="0" smtClean="0">
                <a:effectLst>
                  <a:outerShdw blurRad="38100" dist="38100" dir="2700000" algn="tl">
                    <a:srgbClr val="000000"/>
                  </a:outerShdw>
                </a:effectLst>
                <a:latin typeface="Times New Roman" pitchFamily="18" charset="0"/>
              </a:rPr>
              <a:t>为      </a:t>
            </a:r>
            <a:r>
              <a:rPr kumimoji="1" lang="zh-CN" altLang="en-US" sz="2800" b="1" dirty="0" smtClean="0">
                <a:solidFill>
                  <a:srgbClr val="FFFF00"/>
                </a:solidFill>
                <a:effectLst>
                  <a:outerShdw blurRad="38100" dist="38100" dir="2700000" algn="tl">
                    <a:srgbClr val="000000"/>
                  </a:outerShdw>
                </a:effectLst>
                <a:latin typeface="Times New Roman" pitchFamily="18" charset="0"/>
              </a:rPr>
              <a: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输出 ，相当于</a:t>
            </a:r>
            <a:r>
              <a:rPr kumimoji="1" lang="en-US" altLang="zh-CN" sz="2800" b="1" dirty="0" smtClean="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OUT</a:t>
            </a:r>
            <a:r>
              <a:rPr kumimoji="1" lang="zh-CN" altLang="en-US" sz="2800" b="1" dirty="0" smtClean="0">
                <a:solidFill>
                  <a:srgbClr val="FFFF00"/>
                </a:solidFill>
                <a:effectLst>
                  <a:outerShdw blurRad="38100" dist="38100" dir="2700000" algn="tl">
                    <a:srgbClr val="000000"/>
                  </a:outerShdw>
                </a:effectLst>
                <a:latin typeface="Times New Roman" pitchFamily="18" charset="0"/>
                <a:sym typeface="Wingdings" panose="05000000000000000000" pitchFamily="2" charset="2"/>
              </a:rPr>
              <a:t>）</a:t>
            </a:r>
            <a:endParaRPr kumimoji="1" lang="zh-CN" altLang="en-US" sz="2800" b="1" dirty="0">
              <a:solidFill>
                <a:srgbClr val="FFFF00"/>
              </a:solidFill>
              <a:effectLst>
                <a:outerShdw blurRad="38100" dist="38100" dir="2700000" algn="tl">
                  <a:srgbClr val="000000"/>
                </a:outerShdw>
              </a:effectLst>
              <a:latin typeface="Times New Roman" pitchFamily="18" charset="0"/>
            </a:endParaRPr>
          </a:p>
          <a:p>
            <a:pPr>
              <a:lnSpc>
                <a:spcPct val="120000"/>
              </a:lnSpc>
              <a:defRPr/>
            </a:pPr>
            <a:r>
              <a:rPr kumimoji="1" lang="zh-CN" altLang="en-US" sz="2800" b="1" dirty="0">
                <a:effectLst>
                  <a:outerShdw blurRad="38100" dist="38100" dir="2700000" algn="tl">
                    <a:srgbClr val="000000"/>
                  </a:outerShdw>
                </a:effectLst>
                <a:latin typeface="Times New Roman" pitchFamily="18" charset="0"/>
              </a:rPr>
              <a:t>           </a:t>
            </a:r>
            <a:r>
              <a:rPr kumimoji="1" lang="en-US" altLang="zh-CN" sz="2800" b="1" dirty="0">
                <a:effectLst>
                  <a:outerShdw blurRad="38100" dist="38100" dir="2700000" algn="tl">
                    <a:srgbClr val="000000"/>
                  </a:outerShdw>
                </a:effectLst>
                <a:latin typeface="Times New Roman" pitchFamily="18" charset="0"/>
              </a:rPr>
              <a:t>MOV     P2，#10H</a:t>
            </a:r>
            <a:endParaRPr kumimoji="1" lang="en-US" altLang="zh-CN" sz="2800" b="1" dirty="0">
              <a:effectLst>
                <a:outerShdw blurRad="38100" dist="38100" dir="2700000" algn="tl">
                  <a:srgbClr val="000000"/>
                </a:outerShdw>
              </a:effectLst>
              <a:latin typeface="Times New Roman" pitchFamily="18" charset="0"/>
            </a:endParaRP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     R1，#50H</a:t>
            </a:r>
            <a:endParaRPr kumimoji="1" lang="en-US" altLang="zh-CN" sz="2800" b="1" dirty="0">
              <a:effectLst>
                <a:outerShdw blurRad="38100" dist="38100" dir="2700000" algn="tl">
                  <a:srgbClr val="000000"/>
                </a:outerShdw>
              </a:effectLst>
              <a:latin typeface="Times New Roman" pitchFamily="18" charset="0"/>
            </a:endParaRP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MOVX  @R1，A</a:t>
            </a:r>
            <a:endParaRPr kumimoji="1" lang="en-US" altLang="zh-CN" sz="2800" b="1" dirty="0">
              <a:effectLst>
                <a:outerShdw blurRad="38100" dist="38100" dir="2700000" algn="tl">
                  <a:srgbClr val="000000"/>
                </a:outerShdw>
              </a:effectLst>
              <a:latin typeface="Times New Roman" pitchFamily="18" charset="0"/>
            </a:endParaRPr>
          </a:p>
          <a:p>
            <a:pPr>
              <a:lnSpc>
                <a:spcPct val="120000"/>
              </a:lnSpc>
              <a:defRPr/>
            </a:pPr>
            <a:r>
              <a:rPr kumimoji="1" lang="zh-CN" altLang="en-US" sz="2800" b="1" dirty="0">
                <a:effectLst>
                  <a:outerShdw blurRad="38100" dist="38100" dir="2700000" algn="tl">
                    <a:srgbClr val="000000"/>
                  </a:outerShdw>
                </a:effectLst>
                <a:latin typeface="Times New Roman" pitchFamily="18" charset="0"/>
              </a:rPr>
              <a:t>       或</a:t>
            </a:r>
            <a:endParaRPr kumimoji="1" lang="zh-CN" altLang="en-US" sz="2800" b="1" dirty="0">
              <a:effectLst>
                <a:outerShdw blurRad="38100" dist="38100" dir="2700000" algn="tl">
                  <a:srgbClr val="000000"/>
                </a:outerShdw>
              </a:effectLst>
              <a:latin typeface="Times New Roman" pitchFamily="18" charset="0"/>
            </a:endParaRP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     DPTR，#1050H</a:t>
            </a:r>
            <a:endParaRPr kumimoji="1" lang="en-US" altLang="zh-CN" sz="2800" b="1" dirty="0">
              <a:effectLst>
                <a:outerShdw blurRad="38100" dist="38100" dir="2700000" algn="tl">
                  <a:srgbClr val="000000"/>
                </a:outerShdw>
              </a:effectLst>
              <a:latin typeface="Times New Roman" pitchFamily="18" charset="0"/>
            </a:endParaRPr>
          </a:p>
          <a:p>
            <a:pPr>
              <a:lnSpc>
                <a:spcPct val="120000"/>
              </a:lnSpc>
              <a:defRPr/>
            </a:pPr>
            <a:r>
              <a:rPr kumimoji="1" lang="en-US" altLang="zh-CN" sz="2800" b="1" dirty="0">
                <a:effectLst>
                  <a:outerShdw blurRad="38100" dist="38100" dir="2700000" algn="tl">
                    <a:srgbClr val="000000"/>
                  </a:outerShdw>
                </a:effectLst>
                <a:latin typeface="Times New Roman" pitchFamily="18" charset="0"/>
              </a:rPr>
              <a:t>           MOVX   @DPTR，A </a:t>
            </a:r>
            <a:endParaRPr kumimoji="1" lang="en-US" altLang="zh-CN" sz="2800" b="1" dirty="0">
              <a:effectLst>
                <a:outerShdw blurRad="38100" dist="38100" dir="2700000" algn="tl">
                  <a:srgbClr val="000000"/>
                </a:outerShdw>
              </a:effectLst>
              <a:latin typeface="Times New Roman" pitchFamily="18" charset="0"/>
            </a:endParaRPr>
          </a:p>
        </p:txBody>
      </p:sp>
      <p:sp>
        <p:nvSpPr>
          <p:cNvPr id="66569" name="Text Box 9"/>
          <p:cNvSpPr txBox="1">
            <a:spLocks noChangeArrowheads="1"/>
          </p:cNvSpPr>
          <p:nvPr/>
        </p:nvSpPr>
        <p:spPr bwMode="auto">
          <a:xfrm>
            <a:off x="381000" y="3048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endParaRPr kumimoji="1" lang="zh-CN" altLang="en-US" sz="2800" b="1">
              <a:effectLst>
                <a:outerShdw blurRad="38100" dist="38100" dir="2700000" algn="tl">
                  <a:srgbClr val="000000"/>
                </a:outerShdw>
              </a:effectLst>
              <a:latin typeface="Times New Roman" pitchFamily="18" charset="0"/>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2555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nodePh="1">
                                  <p:stCondLst>
                                    <p:cond delay="0"/>
                                  </p:stCondLst>
                                  <p:endCondLst>
                                    <p:cond evt="begin" delay="0">
                                      <p:tn val="9"/>
                                    </p:cond>
                                  </p:endCondLst>
                                  <p:childTnLst>
                                    <p:set>
                                      <p:cBhvr>
                                        <p:cTn id="10" dur="1" fill="hold">
                                          <p:stCondLst>
                                            <p:cond delay="0"/>
                                          </p:stCondLst>
                                        </p:cTn>
                                        <p:tgtEl>
                                          <p:spTgt spid="66569"/>
                                        </p:tgtEl>
                                        <p:attrNameLst>
                                          <p:attrName>style.visibility</p:attrName>
                                        </p:attrNameLst>
                                      </p:cBhvr>
                                      <p:to>
                                        <p:strVal val="visible"/>
                                      </p:to>
                                    </p:set>
                                    <p:anim calcmode="lin" valueType="num">
                                      <p:cBhvr additive="base">
                                        <p:cTn id="11" dur="500" fill="hold"/>
                                        <p:tgtEl>
                                          <p:spTgt spid="66569"/>
                                        </p:tgtEl>
                                        <p:attrNameLst>
                                          <p:attrName>ppt_x</p:attrName>
                                        </p:attrNameLst>
                                      </p:cBhvr>
                                      <p:tavLst>
                                        <p:tav tm="0">
                                          <p:val>
                                            <p:strVal val="0-#ppt_w/2"/>
                                          </p:val>
                                        </p:tav>
                                        <p:tav tm="100000">
                                          <p:val>
                                            <p:strVal val="#ppt_x"/>
                                          </p:val>
                                        </p:tav>
                                      </p:tavLst>
                                    </p:anim>
                                    <p:anim calcmode="lin" valueType="num">
                                      <p:cBhvr additive="base">
                                        <p:cTn id="12" dur="500" fill="hold"/>
                                        <p:tgtEl>
                                          <p:spTgt spid="6656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6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66567" grpId="0" autoUpdateAnimBg="0"/>
      <p:bldP spid="6656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974725" y="1044575"/>
            <a:ext cx="184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36867" name="Text Box 3"/>
          <p:cNvSpPr txBox="1">
            <a:spLocks noChangeArrowheads="1"/>
          </p:cNvSpPr>
          <p:nvPr/>
        </p:nvSpPr>
        <p:spPr bwMode="auto">
          <a:xfrm>
            <a:off x="2651125" y="2987675"/>
            <a:ext cx="184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graphicFrame>
        <p:nvGraphicFramePr>
          <p:cNvPr id="90119" name="Object 7"/>
          <p:cNvGraphicFramePr>
            <a:graphicFrameLocks noChangeAspect="1"/>
          </p:cNvGraphicFramePr>
          <p:nvPr/>
        </p:nvGraphicFramePr>
        <p:xfrm>
          <a:off x="5334000" y="3810000"/>
          <a:ext cx="3810000" cy="2667000"/>
        </p:xfrm>
        <a:graphic>
          <a:graphicData uri="http://schemas.openxmlformats.org/presentationml/2006/ole">
            <mc:AlternateContent xmlns:mc="http://schemas.openxmlformats.org/markup-compatibility/2006">
              <mc:Choice xmlns:v="urn:schemas-microsoft-com:vml" Requires="v">
                <p:oleObj spid="_x0000_s36888" name="BMP 图象" r:id="rId1" imgW="2028825" imgH="1133475" progId="Paint.Picture">
                  <p:embed/>
                </p:oleObj>
              </mc:Choice>
              <mc:Fallback>
                <p:oleObj name="BMP 图象" r:id="rId1" imgW="2028825" imgH="1133475" progId="Paint.Picture">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810000"/>
                        <a:ext cx="3810000" cy="2667000"/>
                      </a:xfrm>
                      <a:prstGeom prst="rect">
                        <a:avLst/>
                      </a:prstGeom>
                      <a:solidFill>
                        <a:srgbClr val="FFFF00"/>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20" name="Rectangle 8"/>
          <p:cNvSpPr>
            <a:spLocks noChangeArrowheads="1"/>
          </p:cNvSpPr>
          <p:nvPr/>
        </p:nvSpPr>
        <p:spPr bwMode="auto">
          <a:xfrm>
            <a:off x="838200" y="23813"/>
            <a:ext cx="6280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3200" b="1">
                <a:solidFill>
                  <a:schemeClr val="tx2"/>
                </a:solidFill>
                <a:effectLst>
                  <a:outerShdw blurRad="38100" dist="38100" dir="2700000" algn="tl">
                    <a:srgbClr val="000000"/>
                  </a:outerShdw>
                </a:effectLst>
                <a:latin typeface="Times New Roman" pitchFamily="18" charset="0"/>
              </a:rPr>
              <a:t>程序存储器和数据存储器混合使用</a:t>
            </a:r>
            <a:endParaRPr kumimoji="1" lang="zh-CN" altLang="en-US" sz="3200" b="1">
              <a:solidFill>
                <a:schemeClr val="tx2"/>
              </a:solidFill>
              <a:effectLst>
                <a:outerShdw blurRad="38100" dist="38100" dir="2700000" algn="tl">
                  <a:srgbClr val="000000"/>
                </a:outerShdw>
              </a:effectLst>
              <a:latin typeface="Times New Roman" pitchFamily="18" charset="0"/>
            </a:endParaRPr>
          </a:p>
        </p:txBody>
      </p:sp>
      <p:sp>
        <p:nvSpPr>
          <p:cNvPr id="90133" name="Text Box 21"/>
          <p:cNvSpPr txBox="1">
            <a:spLocks noChangeArrowheads="1"/>
          </p:cNvSpPr>
          <p:nvPr/>
        </p:nvSpPr>
        <p:spPr bwMode="auto">
          <a:xfrm>
            <a:off x="6629400" y="6415088"/>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effectLst>
                  <a:outerShdw blurRad="38100" dist="38100" dir="2700000" algn="tl">
                    <a:srgbClr val="000000"/>
                  </a:outerShdw>
                </a:effectLst>
                <a:latin typeface="宋体" pitchFamily="2" charset="-122"/>
              </a:rPr>
              <a:t>图9-</a:t>
            </a:r>
            <a:r>
              <a:rPr kumimoji="1" lang="en-US" altLang="zh-CN" sz="2800" b="1">
                <a:effectLst>
                  <a:outerShdw blurRad="38100" dist="38100" dir="2700000" algn="tl">
                    <a:srgbClr val="000000"/>
                  </a:outerShdw>
                </a:effectLst>
                <a:latin typeface="宋体" pitchFamily="2" charset="-122"/>
              </a:rPr>
              <a:t>18</a:t>
            </a:r>
            <a:endParaRPr kumimoji="1" lang="en-US" altLang="zh-CN" sz="2800" b="1">
              <a:effectLst>
                <a:outerShdw blurRad="38100" dist="38100" dir="2700000" algn="tl">
                  <a:srgbClr val="000000"/>
                </a:outerShdw>
              </a:effectLst>
              <a:latin typeface="宋体" pitchFamily="2" charset="-122"/>
            </a:endParaRPr>
          </a:p>
        </p:txBody>
      </p:sp>
      <p:sp>
        <p:nvSpPr>
          <p:cNvPr id="36871" name="Text Box 6"/>
          <p:cNvSpPr txBox="1">
            <a:spLocks noChangeArrowheads="1"/>
          </p:cNvSpPr>
          <p:nvPr/>
        </p:nvSpPr>
        <p:spPr bwMode="auto">
          <a:xfrm>
            <a:off x="3954463" y="46751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90122" name="Text Box 10"/>
          <p:cNvSpPr txBox="1">
            <a:spLocks noChangeArrowheads="1"/>
          </p:cNvSpPr>
          <p:nvPr/>
        </p:nvSpPr>
        <p:spPr bwMode="auto">
          <a:xfrm>
            <a:off x="250825" y="3573463"/>
            <a:ext cx="4724400" cy="405034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defRPr/>
            </a:pPr>
            <a:r>
              <a:rPr kumimoji="1" lang="zh-CN" altLang="en-US" sz="2800" b="1" dirty="0">
                <a:effectLst>
                  <a:outerShdw blurRad="38100" dist="38100" dir="2700000" algn="tl">
                    <a:srgbClr val="000000"/>
                  </a:outerShdw>
                </a:effectLst>
                <a:latin typeface="宋体" pitchFamily="2" charset="-122"/>
              </a:rPr>
              <a:t>当执行</a:t>
            </a:r>
            <a:r>
              <a:rPr kumimoji="1" lang="en-US" altLang="zh-CN" sz="2800" b="1" dirty="0">
                <a:effectLst>
                  <a:outerShdw blurRad="38100" dist="38100" dir="2700000" algn="tl">
                    <a:srgbClr val="000000"/>
                  </a:outerShdw>
                </a:effectLst>
                <a:latin typeface="宋体" pitchFamily="2" charset="-122"/>
              </a:rPr>
              <a:t>MOVX</a:t>
            </a:r>
            <a:r>
              <a:rPr kumimoji="1" lang="zh-CN" altLang="en-US" sz="2800" b="1" dirty="0">
                <a:effectLst>
                  <a:outerShdw blurRad="38100" dist="38100" dir="2700000" algn="tl">
                    <a:srgbClr val="000000"/>
                  </a:outerShdw>
                </a:effectLst>
                <a:latin typeface="宋体" pitchFamily="2" charset="-122"/>
              </a:rPr>
              <a:t>指令时产生</a:t>
            </a:r>
            <a:r>
              <a:rPr kumimoji="1" lang="en-US" altLang="zh-CN" sz="2800" b="1" dirty="0">
                <a:effectLst>
                  <a:outerShdw blurRad="38100" dist="38100" dir="2700000" algn="tl">
                    <a:srgbClr val="000000"/>
                  </a:outerShdw>
                </a:effectLst>
                <a:latin typeface="宋体" pitchFamily="2" charset="-122"/>
              </a:rPr>
              <a:t>RD</a:t>
            </a:r>
            <a:r>
              <a:rPr kumimoji="1" lang="zh-CN" altLang="en-US" sz="2800" b="1" dirty="0">
                <a:effectLst>
                  <a:outerShdw blurRad="38100" dist="38100" dir="2700000" algn="tl">
                    <a:srgbClr val="000000"/>
                  </a:outerShdw>
                </a:effectLst>
                <a:latin typeface="宋体" pitchFamily="2" charset="-122"/>
              </a:rPr>
              <a:t>读选通信号使</a:t>
            </a:r>
            <a:r>
              <a:rPr kumimoji="1" lang="en-US" altLang="zh-CN" sz="2800" b="1" dirty="0">
                <a:effectLst>
                  <a:outerShdw blurRad="38100" dist="38100" dir="2700000" algn="tl">
                    <a:srgbClr val="000000"/>
                  </a:outerShdw>
                </a:effectLst>
                <a:latin typeface="宋体" pitchFamily="2" charset="-122"/>
              </a:rPr>
              <a:t>OE</a:t>
            </a:r>
            <a:r>
              <a:rPr kumimoji="1" lang="zh-CN" altLang="en-US" sz="2800" b="1" dirty="0" smtClean="0">
                <a:effectLst>
                  <a:outerShdw blurRad="38100" dist="38100" dir="2700000" algn="tl">
                    <a:srgbClr val="000000"/>
                  </a:outerShdw>
                </a:effectLst>
                <a:latin typeface="宋体" pitchFamily="2" charset="-122"/>
              </a:rPr>
              <a:t>有效；当</a:t>
            </a:r>
            <a:r>
              <a:rPr kumimoji="1" lang="zh-CN" altLang="en-US" sz="2800" b="1" dirty="0">
                <a:effectLst>
                  <a:outerShdw blurRad="38100" dist="38100" dir="2700000" algn="tl">
                    <a:srgbClr val="000000"/>
                  </a:outerShdw>
                </a:effectLst>
                <a:latin typeface="宋体" pitchFamily="2" charset="-122"/>
              </a:rPr>
              <a:t>执行该</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中的程序时，由</a:t>
            </a:r>
            <a:r>
              <a:rPr kumimoji="1" lang="en-US" altLang="zh-CN" sz="2800" b="1" dirty="0">
                <a:effectLst>
                  <a:outerShdw blurRad="38100" dist="38100" dir="2700000" algn="tl">
                    <a:srgbClr val="000000"/>
                  </a:outerShdw>
                </a:effectLst>
                <a:latin typeface="宋体" pitchFamily="2" charset="-122"/>
              </a:rPr>
              <a:t>PSEN</a:t>
            </a:r>
            <a:r>
              <a:rPr kumimoji="1" lang="zh-CN" altLang="en-US" sz="2800" b="1" dirty="0">
                <a:effectLst>
                  <a:outerShdw blurRad="38100" dist="38100" dir="2700000" algn="tl">
                    <a:srgbClr val="000000"/>
                  </a:outerShdw>
                </a:effectLst>
                <a:latin typeface="宋体" pitchFamily="2" charset="-122"/>
              </a:rPr>
              <a:t>信号也使</a:t>
            </a:r>
            <a:r>
              <a:rPr kumimoji="1" lang="en-US" altLang="zh-CN" sz="2800" b="1" dirty="0">
                <a:effectLst>
                  <a:outerShdw blurRad="38100" dist="38100" dir="2700000" algn="tl">
                    <a:srgbClr val="000000"/>
                  </a:outerShdw>
                </a:effectLst>
                <a:latin typeface="宋体" pitchFamily="2" charset="-122"/>
              </a:rPr>
              <a:t>OE</a:t>
            </a:r>
            <a:r>
              <a:rPr kumimoji="1" lang="zh-CN" altLang="en-US" sz="2800" b="1" dirty="0">
                <a:effectLst>
                  <a:outerShdw blurRad="38100" dist="38100" dir="2700000" algn="tl">
                    <a:srgbClr val="000000"/>
                  </a:outerShdw>
                </a:effectLst>
                <a:latin typeface="宋体" pitchFamily="2" charset="-122"/>
              </a:rPr>
              <a:t>有效，选通</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读出其中的机器码。</a:t>
            </a:r>
            <a:r>
              <a:rPr kumimoji="1" lang="en-US" altLang="zh-CN" sz="2800" b="1" dirty="0">
                <a:effectLst>
                  <a:outerShdw blurRad="38100" dist="38100" dir="2700000" algn="tl">
                    <a:srgbClr val="000000"/>
                  </a:outerShdw>
                </a:effectLst>
                <a:latin typeface="宋体" pitchFamily="2" charset="-122"/>
              </a:rPr>
              <a:t>WR</a:t>
            </a:r>
            <a:r>
              <a:rPr kumimoji="1" lang="zh-CN" altLang="en-US" sz="2800" b="1" dirty="0">
                <a:effectLst>
                  <a:outerShdw blurRad="38100" dist="38100" dir="2700000" algn="tl">
                    <a:srgbClr val="000000"/>
                  </a:outerShdw>
                </a:effectLst>
                <a:latin typeface="宋体" pitchFamily="2" charset="-122"/>
              </a:rPr>
              <a:t>信号依然连接</a:t>
            </a:r>
            <a:r>
              <a:rPr kumimoji="1" lang="en-US" altLang="zh-CN" sz="2800" b="1" dirty="0">
                <a:effectLst>
                  <a:outerShdw blurRad="38100" dist="38100" dir="2700000" algn="tl">
                    <a:srgbClr val="000000"/>
                  </a:outerShdw>
                </a:effectLst>
                <a:latin typeface="宋体" pitchFamily="2" charset="-122"/>
              </a:rPr>
              <a:t>RAM</a:t>
            </a:r>
            <a:r>
              <a:rPr kumimoji="1" lang="zh-CN" altLang="en-US" sz="2800" b="1" dirty="0">
                <a:effectLst>
                  <a:outerShdw blurRad="38100" dist="38100" dir="2700000" algn="tl">
                    <a:srgbClr val="000000"/>
                  </a:outerShdw>
                </a:effectLst>
                <a:latin typeface="宋体" pitchFamily="2" charset="-122"/>
              </a:rPr>
              <a:t>的</a:t>
            </a:r>
            <a:r>
              <a:rPr kumimoji="1" lang="en-US" altLang="zh-CN" sz="2800" b="1" dirty="0">
                <a:effectLst>
                  <a:outerShdw blurRad="38100" dist="38100" dir="2700000" algn="tl">
                    <a:srgbClr val="000000"/>
                  </a:outerShdw>
                </a:effectLst>
                <a:latin typeface="宋体" pitchFamily="2" charset="-122"/>
              </a:rPr>
              <a:t>WE</a:t>
            </a:r>
            <a:r>
              <a:rPr kumimoji="1" lang="zh-CN" altLang="en-US" sz="2800" b="1" dirty="0">
                <a:effectLst>
                  <a:outerShdw blurRad="38100" dist="38100" dir="2700000" algn="tl">
                    <a:srgbClr val="000000"/>
                  </a:outerShdw>
                </a:effectLst>
                <a:latin typeface="宋体" pitchFamily="2" charset="-122"/>
              </a:rPr>
              <a:t>端。</a:t>
            </a:r>
            <a:endParaRPr kumimoji="1" lang="zh-CN" altLang="en-US" sz="2800" b="1" dirty="0">
              <a:effectLst>
                <a:outerShdw blurRad="38100" dist="38100" dir="2700000" algn="tl">
                  <a:srgbClr val="000000"/>
                </a:outerShdw>
              </a:effectLst>
              <a:latin typeface="宋体" pitchFamily="2" charset="-122"/>
            </a:endParaRPr>
          </a:p>
          <a:p>
            <a:pPr>
              <a:defRPr/>
            </a:pPr>
            <a:endParaRPr kumimoji="1" lang="zh-CN" altLang="en-US" sz="2800" b="1" dirty="0">
              <a:effectLst>
                <a:outerShdw blurRad="38100" dist="38100" dir="2700000" algn="tl">
                  <a:srgbClr val="000000"/>
                </a:outerShdw>
              </a:effectLst>
              <a:latin typeface="宋体" pitchFamily="2" charset="-122"/>
            </a:endParaRPr>
          </a:p>
          <a:p>
            <a:pPr>
              <a:spcBef>
                <a:spcPct val="50000"/>
              </a:spcBef>
              <a:defRPr/>
            </a:pPr>
            <a:endParaRPr kumimoji="1" lang="zh-CN" altLang="en-US" sz="2400" dirty="0">
              <a:latin typeface="宋体" pitchFamily="2" charset="-122"/>
            </a:endParaRPr>
          </a:p>
        </p:txBody>
      </p:sp>
      <p:sp>
        <p:nvSpPr>
          <p:cNvPr id="36873" name="Line 11"/>
          <p:cNvSpPr>
            <a:spLocks noChangeShapeType="1"/>
          </p:cNvSpPr>
          <p:nvPr/>
        </p:nvSpPr>
        <p:spPr bwMode="auto">
          <a:xfrm>
            <a:off x="1476375" y="5085184"/>
            <a:ext cx="304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4" name="Line 13"/>
          <p:cNvSpPr>
            <a:spLocks noChangeShapeType="1"/>
          </p:cNvSpPr>
          <p:nvPr/>
        </p:nvSpPr>
        <p:spPr bwMode="auto">
          <a:xfrm>
            <a:off x="2065338" y="4149080"/>
            <a:ext cx="4572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5" name="Line 15"/>
          <p:cNvSpPr>
            <a:spLocks noChangeShapeType="1"/>
          </p:cNvSpPr>
          <p:nvPr/>
        </p:nvSpPr>
        <p:spPr bwMode="auto">
          <a:xfrm>
            <a:off x="3203575" y="5589240"/>
            <a:ext cx="381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6" name="Line 17"/>
          <p:cNvSpPr>
            <a:spLocks noChangeShapeType="1"/>
          </p:cNvSpPr>
          <p:nvPr/>
        </p:nvSpPr>
        <p:spPr bwMode="auto">
          <a:xfrm>
            <a:off x="2339975" y="6093296"/>
            <a:ext cx="312738"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7" name="Line 19"/>
          <p:cNvSpPr>
            <a:spLocks noChangeShapeType="1"/>
          </p:cNvSpPr>
          <p:nvPr/>
        </p:nvSpPr>
        <p:spPr bwMode="auto">
          <a:xfrm>
            <a:off x="3875088" y="3645024"/>
            <a:ext cx="381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8" name="Line 22"/>
          <p:cNvSpPr>
            <a:spLocks noChangeShapeType="1"/>
          </p:cNvSpPr>
          <p:nvPr/>
        </p:nvSpPr>
        <p:spPr bwMode="auto">
          <a:xfrm>
            <a:off x="3708400" y="4581128"/>
            <a:ext cx="762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6879" name="Group 25"/>
          <p:cNvGrpSpPr/>
          <p:nvPr/>
        </p:nvGrpSpPr>
        <p:grpSpPr bwMode="auto">
          <a:xfrm>
            <a:off x="228600" y="692150"/>
            <a:ext cx="8915400" cy="2911475"/>
            <a:chOff x="144" y="432"/>
            <a:chExt cx="5616" cy="1834"/>
          </a:xfrm>
        </p:grpSpPr>
        <p:sp>
          <p:nvSpPr>
            <p:cNvPr id="90117" name="Text Box 5"/>
            <p:cNvSpPr txBox="1">
              <a:spLocks noChangeArrowheads="1"/>
            </p:cNvSpPr>
            <p:nvPr/>
          </p:nvSpPr>
          <p:spPr bwMode="auto">
            <a:xfrm>
              <a:off x="144" y="432"/>
              <a:ext cx="5616" cy="1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defRPr/>
              </a:pPr>
              <a:r>
                <a:rPr kumimoji="1" lang="en-US" altLang="zh-CN" sz="2800" b="1">
                  <a:effectLst>
                    <a:outerShdw blurRad="38100" dist="38100" dir="2700000" algn="tl">
                      <a:srgbClr val="000000"/>
                    </a:outerShdw>
                  </a:effectLst>
                  <a:latin typeface="宋体" pitchFamily="2" charset="-122"/>
                </a:rPr>
                <a:t>    MCS-51</a:t>
              </a:r>
              <a:r>
                <a:rPr kumimoji="1" lang="zh-CN" altLang="en-US" sz="2800" b="1">
                  <a:effectLst>
                    <a:outerShdw blurRad="38100" dist="38100" dir="2700000" algn="tl">
                      <a:srgbClr val="000000"/>
                    </a:outerShdw>
                  </a:effectLst>
                  <a:latin typeface="宋体" pitchFamily="2" charset="-122"/>
                </a:rPr>
                <a:t>系列单片机中的数据存储器和程序存储器在逻辑上是严格分开的，在实际设计和开发单片机系统时，程序若放在</a:t>
              </a:r>
              <a:r>
                <a:rPr kumimoji="1" lang="en-US" altLang="zh-CN" sz="2800" b="1">
                  <a:effectLst>
                    <a:outerShdw blurRad="38100" dist="38100" dir="2700000" algn="tl">
                      <a:srgbClr val="000000"/>
                    </a:outerShdw>
                  </a:effectLst>
                  <a:latin typeface="宋体" pitchFamily="2" charset="-122"/>
                </a:rPr>
                <a:t>RAM，</a:t>
              </a:r>
              <a:r>
                <a:rPr kumimoji="1" lang="zh-CN" altLang="en-US" sz="2800" b="1">
                  <a:effectLst>
                    <a:outerShdw blurRad="38100" dist="38100" dir="2700000" algn="tl">
                      <a:srgbClr val="000000"/>
                    </a:outerShdw>
                  </a:effectLst>
                  <a:latin typeface="宋体" pitchFamily="2" charset="-122"/>
                </a:rPr>
                <a:t>可方便调试和修改，为此需将程序存储器和数据存储器混合使用。</a:t>
              </a:r>
              <a:endParaRPr kumimoji="1" lang="zh-CN" altLang="en-US" sz="2800" b="1">
                <a:effectLst>
                  <a:outerShdw blurRad="38100" dist="38100" dir="2700000" algn="tl">
                    <a:srgbClr val="000000"/>
                  </a:outerShdw>
                </a:effectLst>
                <a:latin typeface="宋体" pitchFamily="2" charset="-122"/>
              </a:endParaRPr>
            </a:p>
            <a:p>
              <a:pPr>
                <a:lnSpc>
                  <a:spcPct val="110000"/>
                </a:lnSpc>
                <a:defRPr/>
              </a:pPr>
              <a:r>
                <a:rPr kumimoji="1" lang="zh-CN" altLang="en-US" sz="2800" b="1">
                  <a:effectLst>
                    <a:outerShdw blurRad="38100" dist="38100" dir="2700000" algn="tl">
                      <a:srgbClr val="000000"/>
                    </a:outerShdw>
                  </a:effectLst>
                  <a:latin typeface="宋体" pitchFamily="2" charset="-122"/>
                </a:rPr>
                <a:t>    在硬件上将</a:t>
              </a:r>
              <a:r>
                <a:rPr kumimoji="1" lang="en-US" altLang="zh-CN" sz="2800" b="1">
                  <a:effectLst>
                    <a:outerShdw blurRad="38100" dist="38100" dir="2700000" algn="tl">
                      <a:srgbClr val="000000"/>
                    </a:outerShdw>
                  </a:effectLst>
                  <a:latin typeface="宋体" pitchFamily="2" charset="-122"/>
                </a:rPr>
                <a:t>RD</a:t>
              </a:r>
              <a:r>
                <a:rPr kumimoji="1" lang="zh-CN" altLang="en-US" sz="2800" b="1">
                  <a:effectLst>
                    <a:outerShdw blurRad="38100" dist="38100" dir="2700000" algn="tl">
                      <a:srgbClr val="000000"/>
                    </a:outerShdw>
                  </a:effectLst>
                  <a:latin typeface="宋体" pitchFamily="2" charset="-122"/>
                </a:rPr>
                <a:t>信号和</a:t>
              </a:r>
              <a:r>
                <a:rPr kumimoji="1" lang="en-US" altLang="zh-CN" sz="2800" b="1">
                  <a:effectLst>
                    <a:outerShdw blurRad="38100" dist="38100" dir="2700000" algn="tl">
                      <a:srgbClr val="000000"/>
                    </a:outerShdw>
                  </a:effectLst>
                  <a:latin typeface="宋体" pitchFamily="2" charset="-122"/>
                </a:rPr>
                <a:t>PSEN</a:t>
              </a:r>
              <a:r>
                <a:rPr kumimoji="1" lang="zh-CN" altLang="en-US" sz="2800" b="1">
                  <a:effectLst>
                    <a:outerShdw blurRad="38100" dist="38100" dir="2700000" algn="tl">
                      <a:srgbClr val="000000"/>
                    </a:outerShdw>
                  </a:effectLst>
                  <a:latin typeface="宋体" pitchFamily="2" charset="-122"/>
                </a:rPr>
                <a:t>相</a:t>
              </a:r>
              <a:r>
                <a:rPr kumimoji="1" lang="zh-CN" altLang="en-US" sz="2800" b="1">
                  <a:effectLst>
                    <a:outerShdw blurRad="38100" dist="38100" dir="2700000" algn="tl">
                      <a:srgbClr val="000000"/>
                    </a:outerShdw>
                  </a:effectLst>
                  <a:latin typeface="Times New Roman"/>
                </a:rPr>
                <a:t>“</a:t>
              </a:r>
              <a:r>
                <a:rPr kumimoji="1" lang="zh-CN" altLang="en-US" sz="2800" b="1">
                  <a:effectLst>
                    <a:outerShdw blurRad="38100" dist="38100" dir="2700000" algn="tl">
                      <a:srgbClr val="000000"/>
                    </a:outerShdw>
                  </a:effectLst>
                  <a:latin typeface="宋体" pitchFamily="2" charset="-122"/>
                </a:rPr>
                <a:t>与</a:t>
              </a:r>
              <a:r>
                <a:rPr kumimoji="1" lang="zh-CN" altLang="en-US" sz="2800" b="1">
                  <a:effectLst>
                    <a:outerShdw blurRad="38100" dist="38100" dir="2700000" algn="tl">
                      <a:srgbClr val="000000"/>
                    </a:outerShdw>
                  </a:effectLst>
                  <a:latin typeface="Times New Roman"/>
                </a:rPr>
                <a:t>”</a:t>
              </a:r>
              <a:r>
                <a:rPr kumimoji="1" lang="zh-CN" altLang="en-US" sz="2800" b="1">
                  <a:effectLst>
                    <a:outerShdw blurRad="38100" dist="38100" dir="2700000" algn="tl">
                      <a:srgbClr val="000000"/>
                    </a:outerShdw>
                  </a:effectLst>
                  <a:latin typeface="宋体" pitchFamily="2" charset="-122"/>
                </a:rPr>
                <a:t>后连到</a:t>
              </a:r>
              <a:r>
                <a:rPr kumimoji="1" lang="en-US" altLang="zh-CN" sz="2800" b="1">
                  <a:effectLst>
                    <a:outerShdw blurRad="38100" dist="38100" dir="2700000" algn="tl">
                      <a:srgbClr val="000000"/>
                    </a:outerShdw>
                  </a:effectLst>
                  <a:latin typeface="宋体" pitchFamily="2" charset="-122"/>
                </a:rPr>
                <a:t>RAM</a:t>
              </a:r>
              <a:r>
                <a:rPr kumimoji="1" lang="zh-CN" altLang="en-US" sz="2800" b="1">
                  <a:effectLst>
                    <a:outerShdw blurRad="38100" dist="38100" dir="2700000" algn="tl">
                      <a:srgbClr val="000000"/>
                    </a:outerShdw>
                  </a:effectLst>
                  <a:latin typeface="宋体" pitchFamily="2" charset="-122"/>
                </a:rPr>
                <a:t>的读选通端</a:t>
              </a:r>
              <a:r>
                <a:rPr kumimoji="1" lang="en-US" altLang="zh-CN" sz="2800" b="1">
                  <a:effectLst>
                    <a:outerShdw blurRad="38100" dist="38100" dir="2700000" algn="tl">
                      <a:srgbClr val="000000"/>
                    </a:outerShdw>
                  </a:effectLst>
                  <a:latin typeface="宋体" pitchFamily="2" charset="-122"/>
                </a:rPr>
                <a:t>OE</a:t>
              </a:r>
              <a:r>
                <a:rPr kumimoji="1" lang="zh-CN" altLang="en-US" sz="2800" b="1">
                  <a:effectLst>
                    <a:outerShdw blurRad="38100" dist="38100" dir="2700000" algn="tl">
                      <a:srgbClr val="000000"/>
                    </a:outerShdw>
                  </a:effectLst>
                  <a:latin typeface="宋体" pitchFamily="2" charset="-122"/>
                </a:rPr>
                <a:t>即可以实现，见图9-</a:t>
              </a:r>
              <a:r>
                <a:rPr kumimoji="1" lang="en-US" altLang="zh-CN" sz="2800" b="1">
                  <a:effectLst>
                    <a:outerShdw blurRad="38100" dist="38100" dir="2700000" algn="tl">
                      <a:srgbClr val="000000"/>
                    </a:outerShdw>
                  </a:effectLst>
                  <a:latin typeface="宋体" pitchFamily="2" charset="-122"/>
                </a:rPr>
                <a:t>18</a:t>
              </a:r>
              <a:r>
                <a:rPr kumimoji="1" lang="zh-CN" altLang="en-US" sz="2800" b="1">
                  <a:effectLst>
                    <a:outerShdw blurRad="38100" dist="38100" dir="2700000" algn="tl">
                      <a:srgbClr val="000000"/>
                    </a:outerShdw>
                  </a:effectLst>
                  <a:latin typeface="宋体" pitchFamily="2" charset="-122"/>
                </a:rPr>
                <a:t>。</a:t>
              </a:r>
              <a:endParaRPr kumimoji="1" lang="zh-CN" altLang="en-US" sz="2800" b="1">
                <a:effectLst>
                  <a:outerShdw blurRad="38100" dist="38100" dir="2700000" algn="tl">
                    <a:srgbClr val="000000"/>
                  </a:outerShdw>
                </a:effectLst>
                <a:latin typeface="宋体" pitchFamily="2" charset="-122"/>
              </a:endParaRPr>
            </a:p>
          </p:txBody>
        </p:sp>
        <p:sp>
          <p:nvSpPr>
            <p:cNvPr id="36881" name="Line 16"/>
            <p:cNvSpPr>
              <a:spLocks noChangeShapeType="1"/>
            </p:cNvSpPr>
            <p:nvPr/>
          </p:nvSpPr>
          <p:spPr bwMode="auto">
            <a:xfrm>
              <a:off x="871" y="1929"/>
              <a:ext cx="24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2" name="Line 18"/>
            <p:cNvSpPr>
              <a:spLocks noChangeShapeType="1"/>
            </p:cNvSpPr>
            <p:nvPr/>
          </p:nvSpPr>
          <p:spPr bwMode="auto">
            <a:xfrm flipV="1">
              <a:off x="2654" y="1612"/>
              <a:ext cx="453" cy="19"/>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83" name="Line 23"/>
            <p:cNvSpPr>
              <a:spLocks noChangeShapeType="1"/>
            </p:cNvSpPr>
            <p:nvPr/>
          </p:nvSpPr>
          <p:spPr bwMode="auto">
            <a:xfrm>
              <a:off x="1776" y="1657"/>
              <a:ext cx="24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ustDataLst>
      <p:tags r:id="rId6"/>
    </p:custDataLst>
  </p:cSld>
  <p:clrMapOvr>
    <a:masterClrMapping/>
  </p:clrMapOvr>
  <p:transition advTm="16044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0120"/>
                                        </p:tgtEl>
                                        <p:attrNameLst>
                                          <p:attrName>style.visibility</p:attrName>
                                        </p:attrNameLst>
                                      </p:cBhvr>
                                      <p:to>
                                        <p:strVal val="visible"/>
                                      </p:to>
                                    </p:set>
                                    <p:anim calcmode="lin" valueType="num">
                                      <p:cBhvr additive="base">
                                        <p:cTn id="11" dur="500" fill="hold"/>
                                        <p:tgtEl>
                                          <p:spTgt spid="90120"/>
                                        </p:tgtEl>
                                        <p:attrNameLst>
                                          <p:attrName>ppt_x</p:attrName>
                                        </p:attrNameLst>
                                      </p:cBhvr>
                                      <p:tavLst>
                                        <p:tav tm="0">
                                          <p:val>
                                            <p:strVal val="0-#ppt_w/2"/>
                                          </p:val>
                                        </p:tav>
                                        <p:tav tm="100000">
                                          <p:val>
                                            <p:strVal val="#ppt_x"/>
                                          </p:val>
                                        </p:tav>
                                      </p:tavLst>
                                    </p:anim>
                                    <p:anim calcmode="lin" valueType="num">
                                      <p:cBhvr additive="base">
                                        <p:cTn id="12" dur="500" fill="hold"/>
                                        <p:tgtEl>
                                          <p:spTgt spid="901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0119"/>
                                        </p:tgtEl>
                                        <p:attrNameLst>
                                          <p:attrName>style.visibility</p:attrName>
                                        </p:attrNameLst>
                                      </p:cBhvr>
                                      <p:to>
                                        <p:strVal val="visible"/>
                                      </p:to>
                                    </p:set>
                                    <p:anim calcmode="lin" valueType="num">
                                      <p:cBhvr additive="base">
                                        <p:cTn id="17" dur="500" fill="hold"/>
                                        <p:tgtEl>
                                          <p:spTgt spid="90119"/>
                                        </p:tgtEl>
                                        <p:attrNameLst>
                                          <p:attrName>ppt_x</p:attrName>
                                        </p:attrNameLst>
                                      </p:cBhvr>
                                      <p:tavLst>
                                        <p:tav tm="0">
                                          <p:val>
                                            <p:strVal val="0-#ppt_w/2"/>
                                          </p:val>
                                        </p:tav>
                                        <p:tav tm="100000">
                                          <p:val>
                                            <p:strVal val="#ppt_x"/>
                                          </p:val>
                                        </p:tav>
                                      </p:tavLst>
                                    </p:anim>
                                    <p:anim calcmode="lin" valueType="num">
                                      <p:cBhvr additive="base">
                                        <p:cTn id="18" dur="500" fill="hold"/>
                                        <p:tgtEl>
                                          <p:spTgt spid="9011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90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90120" grpId="0" autoUpdateAnimBg="0"/>
      <p:bldP spid="9013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914400" y="1676400"/>
            <a:ext cx="63627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890" tIns="21945" rIns="43890" bIns="21945">
            <a:spAutoFit/>
          </a:bodyPr>
          <a:lstStyle>
            <a:lvl1pPr defTabSz="440055" eaLnBrk="0" hangingPunct="0">
              <a:defRPr>
                <a:solidFill>
                  <a:schemeClr val="tx1"/>
                </a:solidFill>
                <a:latin typeface="Arial" panose="02080604020202020204" pitchFamily="34" charset="0"/>
                <a:ea typeface="宋体" pitchFamily="2" charset="-122"/>
              </a:defRPr>
            </a:lvl1pPr>
            <a:lvl2pPr marL="742950" indent="-285750" defTabSz="440055" eaLnBrk="0" hangingPunct="0">
              <a:defRPr>
                <a:solidFill>
                  <a:schemeClr val="tx1"/>
                </a:solidFill>
                <a:latin typeface="Arial" panose="02080604020202020204" pitchFamily="34" charset="0"/>
                <a:ea typeface="宋体" pitchFamily="2" charset="-122"/>
              </a:defRPr>
            </a:lvl2pPr>
            <a:lvl3pPr marL="1143000" indent="-228600" defTabSz="440055" eaLnBrk="0" hangingPunct="0">
              <a:defRPr>
                <a:solidFill>
                  <a:schemeClr val="tx1"/>
                </a:solidFill>
                <a:latin typeface="Arial" panose="02080604020202020204" pitchFamily="34" charset="0"/>
                <a:ea typeface="宋体" pitchFamily="2" charset="-122"/>
              </a:defRPr>
            </a:lvl3pPr>
            <a:lvl4pPr marL="1600200" indent="-228600" defTabSz="440055" eaLnBrk="0" hangingPunct="0">
              <a:defRPr>
                <a:solidFill>
                  <a:schemeClr val="tx1"/>
                </a:solidFill>
                <a:latin typeface="Arial" panose="02080604020202020204" pitchFamily="34" charset="0"/>
                <a:ea typeface="宋体" pitchFamily="2" charset="-122"/>
              </a:defRPr>
            </a:lvl4pPr>
            <a:lvl5pPr marL="2057400" indent="-228600" defTabSz="440055" eaLnBrk="0" hangingPunct="0">
              <a:defRPr>
                <a:solidFill>
                  <a:schemeClr val="tx1"/>
                </a:solidFill>
                <a:latin typeface="Arial" panose="02080604020202020204" pitchFamily="34" charset="0"/>
                <a:ea typeface="宋体" pitchFamily="2" charset="-122"/>
              </a:defRPr>
            </a:lvl5pPr>
            <a:lvl6pPr marL="2514600" indent="-228600" defTabSz="440055"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defTabSz="440055"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defTabSz="440055"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defTabSz="440055"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800">
              <a:solidFill>
                <a:schemeClr val="accent1"/>
              </a:solidFill>
              <a:latin typeface="Tahoma" pitchFamily="34" charset="0"/>
            </a:endParaRPr>
          </a:p>
          <a:p>
            <a:pPr eaLnBrk="1" hangingPunct="1"/>
            <a:r>
              <a:rPr kumimoji="1" lang="zh-CN" altLang="en-US" sz="2800">
                <a:solidFill>
                  <a:schemeClr val="accent1"/>
                </a:solidFill>
                <a:latin typeface="Times New Roman" pitchFamily="18" charset="0"/>
              </a:rPr>
              <a:t>          </a:t>
            </a:r>
            <a:endParaRPr kumimoji="1" lang="zh-CN" altLang="en-US" sz="2800">
              <a:solidFill>
                <a:schemeClr val="accent1"/>
              </a:solidFill>
              <a:latin typeface="Times New Roman" pitchFamily="18" charset="0"/>
            </a:endParaRPr>
          </a:p>
        </p:txBody>
      </p:sp>
      <p:sp>
        <p:nvSpPr>
          <p:cNvPr id="48133" name="Text Box 5"/>
          <p:cNvSpPr txBox="1">
            <a:spLocks noChangeArrowheads="1"/>
          </p:cNvSpPr>
          <p:nvPr/>
        </p:nvSpPr>
        <p:spPr bwMode="auto">
          <a:xfrm>
            <a:off x="2270125" y="28162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48134" name="Rectangle 6"/>
          <p:cNvSpPr>
            <a:spLocks noGrp="1" noChangeArrowheads="1"/>
          </p:cNvSpPr>
          <p:nvPr>
            <p:ph type="title"/>
          </p:nvPr>
        </p:nvSpPr>
        <p:spPr>
          <a:xfrm>
            <a:off x="457200" y="263525"/>
            <a:ext cx="7467600" cy="641350"/>
          </a:xfrm>
        </p:spPr>
        <p:txBody>
          <a:bodyPr/>
          <a:lstStyle/>
          <a:p>
            <a:pPr eaLnBrk="1" hangingPunct="1">
              <a:defRPr/>
            </a:pPr>
            <a:r>
              <a:rPr lang="zh-CN" altLang="en-US" sz="3600" b="1" smtClean="0">
                <a:solidFill>
                  <a:schemeClr val="tx1"/>
                </a:solidFill>
                <a:latin typeface="Tahoma" pitchFamily="34" charset="0"/>
              </a:rPr>
              <a:t>9.1  单片机总线信号的定义</a:t>
            </a:r>
            <a:endParaRPr lang="zh-CN" altLang="en-US" sz="3600" b="1" smtClean="0">
              <a:solidFill>
                <a:schemeClr val="tx1"/>
              </a:solidFill>
              <a:latin typeface="Tahoma" pitchFamily="34" charset="0"/>
            </a:endParaRPr>
          </a:p>
        </p:txBody>
      </p:sp>
      <p:sp>
        <p:nvSpPr>
          <p:cNvPr id="48135" name="Rectangle 7"/>
          <p:cNvSpPr>
            <a:spLocks noGrp="1" noChangeArrowheads="1"/>
          </p:cNvSpPr>
          <p:nvPr>
            <p:ph type="body" idx="1"/>
          </p:nvPr>
        </p:nvSpPr>
        <p:spPr>
          <a:xfrm>
            <a:off x="0" y="914400"/>
            <a:ext cx="9144000" cy="1524000"/>
          </a:xfrm>
        </p:spPr>
        <p:txBody>
          <a:bodyPr/>
          <a:lstStyle/>
          <a:p>
            <a:pPr eaLnBrk="1" hangingPunct="1">
              <a:lnSpc>
                <a:spcPct val="115000"/>
              </a:lnSpc>
              <a:buFont typeface="Wingdings" panose="05000000000000000000" pitchFamily="2" charset="2"/>
              <a:buNone/>
              <a:defRPr/>
            </a:pPr>
            <a:r>
              <a:rPr lang="zh-CN" altLang="en-US" sz="2800" b="1" dirty="0" smtClean="0">
                <a:latin typeface="Tahoma" pitchFamily="34" charset="0"/>
              </a:rPr>
              <a:t>          单片机是通过地址总线，数据总线和控制总线与外部交换信息的。</a:t>
            </a:r>
            <a:r>
              <a:rPr lang="en-US" altLang="zh-CN" sz="2800" b="1" dirty="0" smtClean="0">
                <a:latin typeface="Tahoma" pitchFamily="34" charset="0"/>
              </a:rPr>
              <a:t>51</a:t>
            </a:r>
            <a:r>
              <a:rPr lang="zh-CN" altLang="en-US" sz="2800" b="1" dirty="0" smtClean="0">
                <a:latin typeface="Tahoma" pitchFamily="34" charset="0"/>
              </a:rPr>
              <a:t>单片机的总线接口信号见图</a:t>
            </a:r>
            <a:endParaRPr lang="zh-CN" altLang="en-US" sz="2800" b="1" dirty="0" smtClean="0">
              <a:latin typeface="Tahoma" pitchFamily="34" charset="0"/>
            </a:endParaRPr>
          </a:p>
        </p:txBody>
      </p:sp>
      <p:sp>
        <p:nvSpPr>
          <p:cNvPr id="48136" name="Text Box 8"/>
          <p:cNvSpPr txBox="1">
            <a:spLocks noChangeArrowheads="1"/>
          </p:cNvSpPr>
          <p:nvPr/>
        </p:nvSpPr>
        <p:spPr bwMode="auto">
          <a:xfrm>
            <a:off x="2955925" y="38306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sp>
        <p:nvSpPr>
          <p:cNvPr id="48138" name="Text Box 10"/>
          <p:cNvSpPr txBox="1">
            <a:spLocks noChangeArrowheads="1"/>
          </p:cNvSpPr>
          <p:nvPr/>
        </p:nvSpPr>
        <p:spPr bwMode="auto">
          <a:xfrm>
            <a:off x="3108325" y="4516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endParaRPr kumimoji="1" lang="zh-CN" altLang="en-US" sz="2400">
              <a:latin typeface="Times New Roman" pitchFamily="18" charset="0"/>
            </a:endParaRPr>
          </a:p>
        </p:txBody>
      </p:sp>
      <p:graphicFrame>
        <p:nvGraphicFramePr>
          <p:cNvPr id="48139" name="Object 11"/>
          <p:cNvGraphicFramePr>
            <a:graphicFrameLocks noChangeAspect="1"/>
          </p:cNvGraphicFramePr>
          <p:nvPr/>
        </p:nvGraphicFramePr>
        <p:xfrm>
          <a:off x="533400" y="2057400"/>
          <a:ext cx="8229600" cy="4519613"/>
        </p:xfrm>
        <a:graphic>
          <a:graphicData uri="http://schemas.openxmlformats.org/presentationml/2006/ole">
            <mc:AlternateContent xmlns:mc="http://schemas.openxmlformats.org/markup-compatibility/2006">
              <mc:Choice xmlns:v="urn:schemas-microsoft-com:vml" Requires="v">
                <p:oleObj spid="_x0000_s6156" name="BMP 图象" r:id="rId1" imgW="4495800" imgH="2333625" progId="Paint.Picture">
                  <p:embed/>
                </p:oleObj>
              </mc:Choice>
              <mc:Fallback>
                <p:oleObj name="BMP 图象" r:id="rId1" imgW="4495800" imgH="2333625" progId="Paint.Picture">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229600" cy="4519613"/>
                      </a:xfrm>
                      <a:prstGeom prst="rect">
                        <a:avLst/>
                      </a:prstGeom>
                      <a:solidFill>
                        <a:srgbClr val="66FFFF"/>
                      </a:solidFill>
                      <a:ln w="12700">
                        <a:solidFill>
                          <a:srgbClr val="CCFF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18500" y="6032500"/>
            <a:ext cx="609600" cy="609600"/>
          </a:xfrm>
          <a:prstGeom prst="rect">
            <a:avLst/>
          </a:prstGeom>
        </p:spPr>
      </p:pic>
    </p:spTree>
    <p:custDataLst>
      <p:tags r:id="rId6"/>
    </p:custDataLst>
  </p:cSld>
  <p:clrMapOvr>
    <a:masterClrMapping/>
  </p:clrMapOvr>
  <p:transition advTm="17323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8134"/>
                                        </p:tgtEl>
                                        <p:attrNameLst>
                                          <p:attrName>style.visibility</p:attrName>
                                        </p:attrNameLst>
                                      </p:cBhvr>
                                      <p:to>
                                        <p:strVal val="visible"/>
                                      </p:to>
                                    </p:set>
                                    <p:anim calcmode="lin" valueType="num">
                                      <p:cBhvr additive="base">
                                        <p:cTn id="11" dur="500" fill="hold"/>
                                        <p:tgtEl>
                                          <p:spTgt spid="48134"/>
                                        </p:tgtEl>
                                        <p:attrNameLst>
                                          <p:attrName>ppt_x</p:attrName>
                                        </p:attrNameLst>
                                      </p:cBhvr>
                                      <p:tavLst>
                                        <p:tav tm="0">
                                          <p:val>
                                            <p:strVal val="0-#ppt_w/2"/>
                                          </p:val>
                                        </p:tav>
                                        <p:tav tm="100000">
                                          <p:val>
                                            <p:strVal val="#ppt_x"/>
                                          </p:val>
                                        </p:tav>
                                      </p:tavLst>
                                    </p:anim>
                                    <p:anim calcmode="lin" valueType="num">
                                      <p:cBhvr additive="base">
                                        <p:cTn id="12" dur="500" fill="hold"/>
                                        <p:tgtEl>
                                          <p:spTgt spid="481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8135">
                                            <p:txEl>
                                              <p:pRg st="0" end="0"/>
                                            </p:txEl>
                                          </p:spTgt>
                                        </p:tgtEl>
                                        <p:attrNameLst>
                                          <p:attrName>style.visibility</p:attrName>
                                        </p:attrNameLst>
                                      </p:cBhvr>
                                      <p:to>
                                        <p:strVal val="visible"/>
                                      </p:to>
                                    </p:set>
                                    <p:anim calcmode="lin" valueType="num">
                                      <p:cBhvr additive="base">
                                        <p:cTn id="17" dur="500" fill="hold"/>
                                        <p:tgtEl>
                                          <p:spTgt spid="4813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81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8139"/>
                                        </p:tgtEl>
                                        <p:attrNameLst>
                                          <p:attrName>style.visibility</p:attrName>
                                        </p:attrNameLst>
                                      </p:cBhvr>
                                      <p:to>
                                        <p:strVal val="visible"/>
                                      </p:to>
                                    </p:set>
                                    <p:anim calcmode="lin" valueType="num">
                                      <p:cBhvr additive="base">
                                        <p:cTn id="23" dur="500" fill="hold"/>
                                        <p:tgtEl>
                                          <p:spTgt spid="48139"/>
                                        </p:tgtEl>
                                        <p:attrNameLst>
                                          <p:attrName>ppt_x</p:attrName>
                                        </p:attrNameLst>
                                      </p:cBhvr>
                                      <p:tavLst>
                                        <p:tav tm="0">
                                          <p:val>
                                            <p:strVal val="0-#ppt_w/2"/>
                                          </p:val>
                                        </p:tav>
                                        <p:tav tm="100000">
                                          <p:val>
                                            <p:strVal val="#ppt_x"/>
                                          </p:val>
                                        </p:tav>
                                      </p:tavLst>
                                    </p:anim>
                                    <p:anim calcmode="lin" valueType="num">
                                      <p:cBhvr additive="base">
                                        <p:cTn id="24" dur="500" fill="hold"/>
                                        <p:tgtEl>
                                          <p:spTgt spid="4813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8132"/>
                                        </p:tgtEl>
                                        <p:attrNameLst>
                                          <p:attrName>style.visibility</p:attrName>
                                        </p:attrNameLst>
                                      </p:cBhvr>
                                      <p:to>
                                        <p:strVal val="visible"/>
                                      </p:to>
                                    </p:set>
                                    <p:anim calcmode="lin" valueType="num">
                                      <p:cBhvr additive="base">
                                        <p:cTn id="29" dur="500" fill="hold"/>
                                        <p:tgtEl>
                                          <p:spTgt spid="48132"/>
                                        </p:tgtEl>
                                        <p:attrNameLst>
                                          <p:attrName>ppt_x</p:attrName>
                                        </p:attrNameLst>
                                      </p:cBhvr>
                                      <p:tavLst>
                                        <p:tav tm="0">
                                          <p:val>
                                            <p:strVal val="0-#ppt_w/2"/>
                                          </p:val>
                                        </p:tav>
                                        <p:tav tm="100000">
                                          <p:val>
                                            <p:strVal val="#ppt_x"/>
                                          </p:val>
                                        </p:tav>
                                      </p:tavLst>
                                    </p:anim>
                                    <p:anim calcmode="lin" valueType="num">
                                      <p:cBhvr additive="base">
                                        <p:cTn id="30" dur="500" fill="hold"/>
                                        <p:tgtEl>
                                          <p:spTgt spid="481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nodePh="1">
                                  <p:stCondLst>
                                    <p:cond delay="0"/>
                                  </p:stCondLst>
                                  <p:endCondLst>
                                    <p:cond evt="begin" delay="0">
                                      <p:tn val="33"/>
                                    </p:cond>
                                  </p:endCondLst>
                                  <p:childTnLst>
                                    <p:set>
                                      <p:cBhvr>
                                        <p:cTn id="34" dur="1" fill="hold">
                                          <p:stCondLst>
                                            <p:cond delay="0"/>
                                          </p:stCondLst>
                                        </p:cTn>
                                        <p:tgtEl>
                                          <p:spTgt spid="48138"/>
                                        </p:tgtEl>
                                        <p:attrNameLst>
                                          <p:attrName>style.visibility</p:attrName>
                                        </p:attrNameLst>
                                      </p:cBhvr>
                                      <p:to>
                                        <p:strVal val="visible"/>
                                      </p:to>
                                    </p:set>
                                    <p:anim calcmode="lin" valueType="num">
                                      <p:cBhvr additive="base">
                                        <p:cTn id="35" dur="500" fill="hold"/>
                                        <p:tgtEl>
                                          <p:spTgt spid="48138"/>
                                        </p:tgtEl>
                                        <p:attrNameLst>
                                          <p:attrName>ppt_x</p:attrName>
                                        </p:attrNameLst>
                                      </p:cBhvr>
                                      <p:tavLst>
                                        <p:tav tm="0">
                                          <p:val>
                                            <p:strVal val="0-#ppt_w/2"/>
                                          </p:val>
                                        </p:tav>
                                        <p:tav tm="100000">
                                          <p:val>
                                            <p:strVal val="#ppt_x"/>
                                          </p:val>
                                        </p:tav>
                                      </p:tavLst>
                                    </p:anim>
                                    <p:anim calcmode="lin" valueType="num">
                                      <p:cBhvr additive="base">
                                        <p:cTn id="36" dur="500" fill="hold"/>
                                        <p:tgtEl>
                                          <p:spTgt spid="4813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nodePh="1">
                                  <p:stCondLst>
                                    <p:cond delay="0"/>
                                  </p:stCondLst>
                                  <p:endCondLst>
                                    <p:cond evt="begin" delay="0">
                                      <p:tn val="39"/>
                                    </p:cond>
                                  </p:endCondLst>
                                  <p:childTnLst>
                                    <p:set>
                                      <p:cBhvr>
                                        <p:cTn id="40" dur="1" fill="hold">
                                          <p:stCondLst>
                                            <p:cond delay="0"/>
                                          </p:stCondLst>
                                        </p:cTn>
                                        <p:tgtEl>
                                          <p:spTgt spid="48136"/>
                                        </p:tgtEl>
                                        <p:attrNameLst>
                                          <p:attrName>style.visibility</p:attrName>
                                        </p:attrNameLst>
                                      </p:cBhvr>
                                      <p:to>
                                        <p:strVal val="visible"/>
                                      </p:to>
                                    </p:set>
                                    <p:anim calcmode="lin" valueType="num">
                                      <p:cBhvr additive="base">
                                        <p:cTn id="41" dur="500" fill="hold"/>
                                        <p:tgtEl>
                                          <p:spTgt spid="48136"/>
                                        </p:tgtEl>
                                        <p:attrNameLst>
                                          <p:attrName>ppt_x</p:attrName>
                                        </p:attrNameLst>
                                      </p:cBhvr>
                                      <p:tavLst>
                                        <p:tav tm="0">
                                          <p:val>
                                            <p:strVal val="0-#ppt_w/2"/>
                                          </p:val>
                                        </p:tav>
                                        <p:tav tm="100000">
                                          <p:val>
                                            <p:strVal val="#ppt_x"/>
                                          </p:val>
                                        </p:tav>
                                      </p:tavLst>
                                    </p:anim>
                                    <p:anim calcmode="lin" valueType="num">
                                      <p:cBhvr additive="base">
                                        <p:cTn id="42" dur="500" fill="hold"/>
                                        <p:tgtEl>
                                          <p:spTgt spid="4813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nodePh="1">
                                  <p:stCondLst>
                                    <p:cond delay="0"/>
                                  </p:stCondLst>
                                  <p:endCondLst>
                                    <p:cond evt="begin" delay="0">
                                      <p:tn val="45"/>
                                    </p:cond>
                                  </p:endCondLst>
                                  <p:childTnLst>
                                    <p:set>
                                      <p:cBhvr>
                                        <p:cTn id="46" dur="1" fill="hold">
                                          <p:stCondLst>
                                            <p:cond delay="0"/>
                                          </p:stCondLst>
                                        </p:cTn>
                                        <p:tgtEl>
                                          <p:spTgt spid="48133"/>
                                        </p:tgtEl>
                                        <p:attrNameLst>
                                          <p:attrName>style.visibility</p:attrName>
                                        </p:attrNameLst>
                                      </p:cBhvr>
                                      <p:to>
                                        <p:strVal val="visible"/>
                                      </p:to>
                                    </p:set>
                                    <p:anim calcmode="lin" valueType="num">
                                      <p:cBhvr additive="base">
                                        <p:cTn id="47" dur="500" fill="hold"/>
                                        <p:tgtEl>
                                          <p:spTgt spid="48133"/>
                                        </p:tgtEl>
                                        <p:attrNameLst>
                                          <p:attrName>ppt_x</p:attrName>
                                        </p:attrNameLst>
                                      </p:cBhvr>
                                      <p:tavLst>
                                        <p:tav tm="0">
                                          <p:val>
                                            <p:strVal val="0-#ppt_w/2"/>
                                          </p:val>
                                        </p:tav>
                                        <p:tav tm="100000">
                                          <p:val>
                                            <p:strVal val="#ppt_x"/>
                                          </p:val>
                                        </p:tav>
                                      </p:tavLst>
                                    </p:anim>
                                    <p:anim calcmode="lin" valueType="num">
                                      <p:cBhvr additive="base">
                                        <p:cTn id="48"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
                </p:tgtEl>
              </p:cMediaNode>
            </p:audio>
          </p:childTnLst>
        </p:cTn>
      </p:par>
    </p:tnLst>
    <p:bldLst>
      <p:bldP spid="48132" grpId="0" autoUpdateAnimBg="0"/>
      <p:bldP spid="48133" grpId="0" autoUpdateAnimBg="0"/>
      <p:bldP spid="48134" grpId="0" autoUpdateAnimBg="0"/>
      <p:bldP spid="48135" grpId="0" autoUpdateAnimBg="0" build="p"/>
      <p:bldP spid="48136" grpId="0" autoUpdateAnimBg="0"/>
      <p:bldP spid="4813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304800" y="304800"/>
            <a:ext cx="8458200" cy="5932488"/>
          </a:xfrm>
        </p:spPr>
        <p:txBody>
          <a:bodyPr/>
          <a:lstStyle/>
          <a:p>
            <a:pPr eaLnBrk="1" hangingPunct="1">
              <a:lnSpc>
                <a:spcPct val="120000"/>
              </a:lnSpc>
              <a:spcBef>
                <a:spcPct val="0"/>
              </a:spcBef>
              <a:buClr>
                <a:schemeClr val="bg1"/>
              </a:buClr>
              <a:buSzTx/>
              <a:buFontTx/>
              <a:buNone/>
              <a:defRPr/>
            </a:pPr>
            <a:r>
              <a:rPr lang="zh-CN" altLang="en-US" sz="2000" b="1" dirty="0" smtClean="0">
                <a:latin typeface="Times New Roman" pitchFamily="18" charset="0"/>
              </a:rPr>
              <a:t>           </a:t>
            </a:r>
            <a:r>
              <a:rPr lang="zh-CN" altLang="en-US" sz="2800" b="1" dirty="0" smtClean="0">
                <a:latin typeface="Times New Roman" pitchFamily="18" charset="0"/>
              </a:rPr>
              <a:t>由图可见：</a:t>
            </a:r>
            <a:endParaRPr lang="zh-CN" altLang="en-US" sz="2800" b="1" dirty="0" smtClean="0">
              <a:latin typeface="Times New Roman" pitchFamily="18" charset="0"/>
            </a:endParaRPr>
          </a:p>
          <a:p>
            <a:pPr eaLnBrk="1" hangingPunct="1">
              <a:lnSpc>
                <a:spcPct val="135000"/>
              </a:lnSpc>
              <a:spcBef>
                <a:spcPct val="0"/>
              </a:spcBef>
              <a:buClr>
                <a:schemeClr val="bg1"/>
              </a:buClr>
              <a:buSzTx/>
              <a:buFontTx/>
              <a:buNone/>
              <a:defRPr/>
            </a:pPr>
            <a:r>
              <a:rPr lang="zh-CN" altLang="en-US" sz="2800" b="1" dirty="0" smtClean="0">
                <a:latin typeface="Times New Roman" pitchFamily="18" charset="0"/>
              </a:rPr>
              <a:t>       </a:t>
            </a:r>
            <a:r>
              <a:rPr lang="zh-CN" altLang="en-US" sz="2800" b="1" dirty="0" smtClean="0">
                <a:solidFill>
                  <a:schemeClr val="accent1"/>
                </a:solidFill>
                <a:latin typeface="Times New Roman" pitchFamily="18" charset="0"/>
              </a:rPr>
              <a:t>1）</a:t>
            </a:r>
            <a:r>
              <a:rPr lang="zh-CN" altLang="en-US" sz="2800" b="1" dirty="0" smtClean="0">
                <a:latin typeface="Times New Roman" pitchFamily="18" charset="0"/>
              </a:rPr>
              <a:t>由于</a:t>
            </a:r>
            <a:r>
              <a:rPr lang="en-US" altLang="zh-CN" sz="2800" b="1" dirty="0" smtClean="0">
                <a:latin typeface="Times New Roman" pitchFamily="18" charset="0"/>
              </a:rPr>
              <a:t>P0</a:t>
            </a:r>
            <a:r>
              <a:rPr lang="zh-CN" altLang="en-US" sz="2800" b="1" dirty="0" smtClean="0">
                <a:latin typeface="Times New Roman" pitchFamily="18" charset="0"/>
              </a:rPr>
              <a:t>分时传送地址/数据信息，在接口电路中，通常配置地址锁存器，由</a:t>
            </a:r>
            <a:r>
              <a:rPr lang="en-US" altLang="zh-CN" sz="2800" b="1" dirty="0" smtClean="0">
                <a:latin typeface="Times New Roman" pitchFamily="18" charset="0"/>
              </a:rPr>
              <a:t>ALE</a:t>
            </a:r>
            <a:r>
              <a:rPr lang="zh-CN" altLang="en-US" sz="2800" b="1" dirty="0" smtClean="0">
                <a:latin typeface="Times New Roman" pitchFamily="18" charset="0"/>
              </a:rPr>
              <a:t>信号锁存低8位地址</a:t>
            </a:r>
            <a:r>
              <a:rPr lang="en-US" altLang="zh-CN" sz="2800" b="1" dirty="0" smtClean="0">
                <a:latin typeface="Times New Roman" pitchFamily="18" charset="0"/>
              </a:rPr>
              <a:t>A0~A7，</a:t>
            </a:r>
            <a:r>
              <a:rPr lang="zh-CN" altLang="en-US" sz="2800" b="1" dirty="0" smtClean="0">
                <a:latin typeface="Times New Roman" pitchFamily="18" charset="0"/>
              </a:rPr>
              <a:t>以分离地址和数据信息。</a:t>
            </a:r>
            <a:endParaRPr lang="zh-CN" altLang="en-US" sz="2800" b="1" dirty="0" smtClean="0">
              <a:latin typeface="Times New Roman" pitchFamily="18" charset="0"/>
            </a:endParaRPr>
          </a:p>
          <a:p>
            <a:pPr eaLnBrk="1" hangingPunct="1">
              <a:lnSpc>
                <a:spcPct val="135000"/>
              </a:lnSpc>
              <a:spcBef>
                <a:spcPct val="0"/>
              </a:spcBef>
              <a:buClr>
                <a:schemeClr val="bg1"/>
              </a:buClr>
              <a:buSzTx/>
              <a:buFontTx/>
              <a:buNone/>
              <a:defRPr/>
            </a:pPr>
            <a:r>
              <a:rPr lang="en-US" altLang="zh-CN" sz="2800" b="1" dirty="0" smtClean="0">
                <a:latin typeface="Times New Roman" pitchFamily="18" charset="0"/>
              </a:rPr>
              <a:t>       </a:t>
            </a:r>
            <a:r>
              <a:rPr lang="en-US" altLang="zh-CN" sz="2800" b="1" dirty="0" smtClean="0">
                <a:solidFill>
                  <a:schemeClr val="accent1"/>
                </a:solidFill>
                <a:latin typeface="Times New Roman" pitchFamily="18" charset="0"/>
              </a:rPr>
              <a:t>2）</a:t>
            </a:r>
            <a:r>
              <a:rPr lang="en-US" altLang="zh-CN" sz="2800" b="1" dirty="0" smtClean="0">
                <a:latin typeface="Times New Roman" pitchFamily="18" charset="0"/>
              </a:rPr>
              <a:t>P2</a:t>
            </a:r>
            <a:r>
              <a:rPr lang="zh-CN" altLang="en-US" sz="2800" b="1" dirty="0" smtClean="0">
                <a:latin typeface="Times New Roman" pitchFamily="18" charset="0"/>
              </a:rPr>
              <a:t>口传送高8位地址</a:t>
            </a:r>
            <a:r>
              <a:rPr lang="en-US" altLang="zh-CN" sz="2800" b="1" dirty="0" smtClean="0">
                <a:latin typeface="Times New Roman" pitchFamily="18" charset="0"/>
              </a:rPr>
              <a:t>A8~A15。</a:t>
            </a:r>
            <a:endParaRPr lang="en-US" altLang="zh-CN" sz="2800" b="1" dirty="0" smtClean="0">
              <a:latin typeface="Times New Roman" pitchFamily="18" charset="0"/>
            </a:endParaRPr>
          </a:p>
          <a:p>
            <a:pPr eaLnBrk="1" hangingPunct="1">
              <a:lnSpc>
                <a:spcPct val="135000"/>
              </a:lnSpc>
              <a:spcBef>
                <a:spcPct val="0"/>
              </a:spcBef>
              <a:buClr>
                <a:schemeClr val="bg1"/>
              </a:buClr>
              <a:buSzTx/>
              <a:buFontTx/>
              <a:buNone/>
              <a:defRPr/>
            </a:pPr>
            <a:r>
              <a:rPr lang="en-US" altLang="zh-CN" sz="2800" b="1" dirty="0" smtClean="0">
                <a:latin typeface="Times New Roman" pitchFamily="18" charset="0"/>
              </a:rPr>
              <a:t>       </a:t>
            </a:r>
            <a:r>
              <a:rPr lang="en-US" altLang="zh-CN" sz="2800" b="1" dirty="0" smtClean="0">
                <a:solidFill>
                  <a:schemeClr val="accent1"/>
                </a:solidFill>
                <a:latin typeface="Times New Roman" pitchFamily="18" charset="0"/>
              </a:rPr>
              <a:t>3 )</a:t>
            </a:r>
            <a:r>
              <a:rPr lang="en-US" altLang="zh-CN" sz="2800" b="1" dirty="0" smtClean="0">
                <a:latin typeface="Times New Roman" pitchFamily="18" charset="0"/>
              </a:rPr>
              <a:t>  PSEN</a:t>
            </a:r>
            <a:r>
              <a:rPr lang="zh-CN" altLang="en-US" sz="2800" b="1" dirty="0" smtClean="0">
                <a:latin typeface="Times New Roman" pitchFamily="18" charset="0"/>
              </a:rPr>
              <a:t>为程序存储器的控制信号，是在取指令             码时或执行</a:t>
            </a:r>
            <a:r>
              <a:rPr lang="en-US" altLang="zh-CN" sz="2800" b="1" dirty="0" smtClean="0">
                <a:latin typeface="Times New Roman" pitchFamily="18" charset="0"/>
              </a:rPr>
              <a:t>MOVC</a:t>
            </a:r>
            <a:r>
              <a:rPr lang="zh-CN" altLang="en-US" sz="2800" b="1" dirty="0" smtClean="0">
                <a:latin typeface="Times New Roman" pitchFamily="18" charset="0"/>
              </a:rPr>
              <a:t>指令时变为有效。</a:t>
            </a:r>
            <a:r>
              <a:rPr lang="en-US" altLang="zh-CN" sz="2800" b="1" dirty="0" smtClean="0">
                <a:latin typeface="Times New Roman" pitchFamily="18" charset="0"/>
              </a:rPr>
              <a:t> RD、WR</a:t>
            </a:r>
            <a:r>
              <a:rPr lang="zh-CN" altLang="en-US" sz="2800" b="1" dirty="0" smtClean="0">
                <a:latin typeface="Times New Roman" pitchFamily="18" charset="0"/>
              </a:rPr>
              <a:t>为 数据存储器和外部扩展</a:t>
            </a:r>
            <a:r>
              <a:rPr lang="en-US" altLang="zh-CN" sz="2800" b="1" dirty="0" smtClean="0">
                <a:latin typeface="Times New Roman" pitchFamily="18" charset="0"/>
              </a:rPr>
              <a:t>I/O</a:t>
            </a:r>
            <a:r>
              <a:rPr lang="zh-CN" altLang="en-US" sz="2800" b="1" dirty="0" smtClean="0">
                <a:latin typeface="Times New Roman" pitchFamily="18" charset="0"/>
              </a:rPr>
              <a:t>口的读、写控制信号。是执行</a:t>
            </a:r>
            <a:r>
              <a:rPr lang="en-US" altLang="zh-CN" sz="2800" b="1" dirty="0" smtClean="0">
                <a:latin typeface="Times New Roman" pitchFamily="18" charset="0"/>
              </a:rPr>
              <a:t>MOVX</a:t>
            </a:r>
            <a:r>
              <a:rPr lang="zh-CN" altLang="en-US" sz="2800" b="1" dirty="0" smtClean="0">
                <a:latin typeface="Times New Roman" pitchFamily="18" charset="0"/>
              </a:rPr>
              <a:t>指令时变为有效。</a:t>
            </a:r>
            <a:endParaRPr lang="zh-CN" altLang="en-US" sz="2800" b="1" dirty="0" smtClean="0">
              <a:latin typeface="Times New Roman" pitchFamily="18" charset="0"/>
            </a:endParaRPr>
          </a:p>
        </p:txBody>
      </p:sp>
      <p:sp>
        <p:nvSpPr>
          <p:cNvPr id="49158" name="Line 6"/>
          <p:cNvSpPr>
            <a:spLocks noChangeShapeType="1"/>
          </p:cNvSpPr>
          <p:nvPr/>
        </p:nvSpPr>
        <p:spPr bwMode="auto">
          <a:xfrm>
            <a:off x="7524750" y="3789040"/>
            <a:ext cx="5334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59" name="Line 7"/>
          <p:cNvSpPr>
            <a:spLocks noChangeShapeType="1"/>
          </p:cNvSpPr>
          <p:nvPr/>
        </p:nvSpPr>
        <p:spPr bwMode="auto">
          <a:xfrm>
            <a:off x="1524000" y="3212976"/>
            <a:ext cx="9906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0" name="Line 8"/>
          <p:cNvSpPr>
            <a:spLocks noChangeShapeType="1"/>
          </p:cNvSpPr>
          <p:nvPr/>
        </p:nvSpPr>
        <p:spPr bwMode="auto">
          <a:xfrm>
            <a:off x="6443663" y="3789040"/>
            <a:ext cx="6858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4518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9155">
                                            <p:txEl>
                                              <p:pRg st="0" end="0"/>
                                            </p:txEl>
                                          </p:spTgt>
                                        </p:tgtEl>
                                        <p:attrNameLst>
                                          <p:attrName>style.visibility</p:attrName>
                                        </p:attrNameLst>
                                      </p:cBhvr>
                                      <p:to>
                                        <p:strVal val="visible"/>
                                      </p:to>
                                    </p:set>
                                    <p:anim calcmode="lin" valueType="num">
                                      <p:cBhvr additive="base">
                                        <p:cTn id="11"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9155">
                                            <p:txEl>
                                              <p:pRg st="1" end="1"/>
                                            </p:txEl>
                                          </p:spTgt>
                                        </p:tgtEl>
                                        <p:attrNameLst>
                                          <p:attrName>style.visibility</p:attrName>
                                        </p:attrNameLst>
                                      </p:cBhvr>
                                      <p:to>
                                        <p:strVal val="visible"/>
                                      </p:to>
                                    </p:set>
                                    <p:anim calcmode="lin" valueType="num">
                                      <p:cBhvr additive="base">
                                        <p:cTn id="17" dur="500" fill="hold"/>
                                        <p:tgtEl>
                                          <p:spTgt spid="4915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9155">
                                            <p:txEl>
                                              <p:pRg st="2" end="2"/>
                                            </p:txEl>
                                          </p:spTgt>
                                        </p:tgtEl>
                                        <p:attrNameLst>
                                          <p:attrName>style.visibility</p:attrName>
                                        </p:attrNameLst>
                                      </p:cBhvr>
                                      <p:to>
                                        <p:strVal val="visible"/>
                                      </p:to>
                                    </p:set>
                                    <p:anim calcmode="lin" valueType="num">
                                      <p:cBhvr additive="base">
                                        <p:cTn id="23" dur="500" fill="hold"/>
                                        <p:tgtEl>
                                          <p:spTgt spid="4915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9155">
                                            <p:txEl>
                                              <p:pRg st="3" end="3"/>
                                            </p:txEl>
                                          </p:spTgt>
                                        </p:tgtEl>
                                        <p:attrNameLst>
                                          <p:attrName>style.visibility</p:attrName>
                                        </p:attrNameLst>
                                      </p:cBhvr>
                                      <p:to>
                                        <p:strVal val="visible"/>
                                      </p:to>
                                    </p:set>
                                    <p:anim calcmode="lin" valueType="num">
                                      <p:cBhvr additive="base">
                                        <p:cTn id="29" dur="500" fill="hold"/>
                                        <p:tgtEl>
                                          <p:spTgt spid="4915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49158"/>
                                        </p:tgtEl>
                                        <p:attrNameLst>
                                          <p:attrName>style.visibility</p:attrName>
                                        </p:attrNameLst>
                                      </p:cBhvr>
                                      <p:to>
                                        <p:strVal val="visible"/>
                                      </p:to>
                                    </p:set>
                                    <p:anim calcmode="lin" valueType="num">
                                      <p:cBhvr additive="base">
                                        <p:cTn id="34" dur="500" fill="hold"/>
                                        <p:tgtEl>
                                          <p:spTgt spid="49158"/>
                                        </p:tgtEl>
                                        <p:attrNameLst>
                                          <p:attrName>ppt_x</p:attrName>
                                        </p:attrNameLst>
                                      </p:cBhvr>
                                      <p:tavLst>
                                        <p:tav tm="0">
                                          <p:val>
                                            <p:strVal val="0-#ppt_w/2"/>
                                          </p:val>
                                        </p:tav>
                                        <p:tav tm="100000">
                                          <p:val>
                                            <p:strVal val="#ppt_x"/>
                                          </p:val>
                                        </p:tav>
                                      </p:tavLst>
                                    </p:anim>
                                    <p:anim calcmode="lin" valueType="num">
                                      <p:cBhvr additive="base">
                                        <p:cTn id="35" dur="500" fill="hold"/>
                                        <p:tgtEl>
                                          <p:spTgt spid="49158"/>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8" fill="hold" grpId="0" nodeType="afterEffect">
                                  <p:stCondLst>
                                    <p:cond delay="0"/>
                                  </p:stCondLst>
                                  <p:childTnLst>
                                    <p:set>
                                      <p:cBhvr>
                                        <p:cTn id="38" dur="1" fill="hold">
                                          <p:stCondLst>
                                            <p:cond delay="0"/>
                                          </p:stCondLst>
                                        </p:cTn>
                                        <p:tgtEl>
                                          <p:spTgt spid="49159"/>
                                        </p:tgtEl>
                                        <p:attrNameLst>
                                          <p:attrName>style.visibility</p:attrName>
                                        </p:attrNameLst>
                                      </p:cBhvr>
                                      <p:to>
                                        <p:strVal val="visible"/>
                                      </p:to>
                                    </p:set>
                                    <p:anim calcmode="lin" valueType="num">
                                      <p:cBhvr additive="base">
                                        <p:cTn id="39" dur="500" fill="hold"/>
                                        <p:tgtEl>
                                          <p:spTgt spid="49159"/>
                                        </p:tgtEl>
                                        <p:attrNameLst>
                                          <p:attrName>ppt_x</p:attrName>
                                        </p:attrNameLst>
                                      </p:cBhvr>
                                      <p:tavLst>
                                        <p:tav tm="0">
                                          <p:val>
                                            <p:strVal val="0-#ppt_w/2"/>
                                          </p:val>
                                        </p:tav>
                                        <p:tav tm="100000">
                                          <p:val>
                                            <p:strVal val="#ppt_x"/>
                                          </p:val>
                                        </p:tav>
                                      </p:tavLst>
                                    </p:anim>
                                    <p:anim calcmode="lin" valueType="num">
                                      <p:cBhvr additive="base">
                                        <p:cTn id="40" dur="500" fill="hold"/>
                                        <p:tgtEl>
                                          <p:spTgt spid="49159"/>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2" presetClass="entr" presetSubtype="8" fill="hold" grpId="0" nodeType="afterEffect">
                                  <p:stCondLst>
                                    <p:cond delay="0"/>
                                  </p:stCondLst>
                                  <p:childTnLst>
                                    <p:set>
                                      <p:cBhvr>
                                        <p:cTn id="43" dur="1" fill="hold">
                                          <p:stCondLst>
                                            <p:cond delay="0"/>
                                          </p:stCondLst>
                                        </p:cTn>
                                        <p:tgtEl>
                                          <p:spTgt spid="49160"/>
                                        </p:tgtEl>
                                        <p:attrNameLst>
                                          <p:attrName>style.visibility</p:attrName>
                                        </p:attrNameLst>
                                      </p:cBhvr>
                                      <p:to>
                                        <p:strVal val="visible"/>
                                      </p:to>
                                    </p:set>
                                    <p:anim calcmode="lin" valueType="num">
                                      <p:cBhvr additive="base">
                                        <p:cTn id="44" dur="500" fill="hold"/>
                                        <p:tgtEl>
                                          <p:spTgt spid="49160"/>
                                        </p:tgtEl>
                                        <p:attrNameLst>
                                          <p:attrName>ppt_x</p:attrName>
                                        </p:attrNameLst>
                                      </p:cBhvr>
                                      <p:tavLst>
                                        <p:tav tm="0">
                                          <p:val>
                                            <p:strVal val="0-#ppt_w/2"/>
                                          </p:val>
                                        </p:tav>
                                        <p:tav tm="100000">
                                          <p:val>
                                            <p:strVal val="#ppt_x"/>
                                          </p:val>
                                        </p:tav>
                                      </p:tavLst>
                                    </p:anim>
                                    <p:anim calcmode="lin" valueType="num">
                                      <p:cBhvr additive="base">
                                        <p:cTn id="45" dur="500" fill="hold"/>
                                        <p:tgtEl>
                                          <p:spTgt spid="49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49155" grpId="0" autoUpdateAnimBg="0" build="p"/>
      <p:bldP spid="49158" grpId="0" animBg="1"/>
      <p:bldP spid="49159" grpId="0" animBg="1"/>
      <p:bldP spid="491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1026"/>
          <p:cNvSpPr txBox="1">
            <a:spLocks noChangeArrowheads="1"/>
          </p:cNvSpPr>
          <p:nvPr/>
        </p:nvSpPr>
        <p:spPr bwMode="auto">
          <a:xfrm>
            <a:off x="457200" y="333375"/>
            <a:ext cx="8686800" cy="631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lnSpc>
                <a:spcPct val="120000"/>
              </a:lnSpc>
            </a:pPr>
            <a:r>
              <a:rPr kumimoji="1" lang="zh-CN" altLang="en-US" sz="3200" b="1" dirty="0" smtClean="0">
                <a:solidFill>
                  <a:srgbClr val="66FFFF"/>
                </a:solidFill>
                <a:latin typeface="Times New Roman" pitchFamily="18" charset="0"/>
              </a:rPr>
              <a:t>系统扩展</a:t>
            </a:r>
            <a:r>
              <a:rPr kumimoji="1" lang="zh-CN" altLang="en-US" sz="3200" b="1" dirty="0">
                <a:solidFill>
                  <a:srgbClr val="66FFFF"/>
                </a:solidFill>
                <a:latin typeface="Times New Roman" pitchFamily="18" charset="0"/>
              </a:rPr>
              <a:t>的连线原则</a:t>
            </a:r>
            <a:endParaRPr kumimoji="1" lang="zh-CN" altLang="en-US" sz="3200" b="1" dirty="0">
              <a:solidFill>
                <a:srgbClr val="66FFFF"/>
              </a:solidFill>
              <a:latin typeface="Times New Roman" pitchFamily="18" charset="0"/>
            </a:endParaRPr>
          </a:p>
          <a:p>
            <a:pPr eaLnBrk="1" hangingPunct="1">
              <a:lnSpc>
                <a:spcPct val="120000"/>
              </a:lnSpc>
            </a:pPr>
            <a:r>
              <a:rPr kumimoji="1" lang="zh-CN" altLang="en-US" sz="2800" b="1" dirty="0">
                <a:latin typeface="Times New Roman" pitchFamily="18" charset="0"/>
              </a:rPr>
              <a:t>        </a:t>
            </a:r>
            <a:r>
              <a:rPr kumimoji="1" lang="zh-CN" altLang="en-US" sz="2800" b="1" dirty="0" smtClean="0">
                <a:latin typeface="Times New Roman" pitchFamily="18" charset="0"/>
              </a:rPr>
              <a:t>系统扩展</a:t>
            </a:r>
            <a:r>
              <a:rPr kumimoji="1" lang="zh-CN" altLang="en-US" sz="2800" b="1" dirty="0">
                <a:latin typeface="Times New Roman" pitchFamily="18" charset="0"/>
              </a:rPr>
              <a:t>归结为三总线的连接，</a:t>
            </a:r>
            <a:r>
              <a:rPr kumimoji="1" lang="zh-CN" altLang="en-US" sz="2800" b="1" dirty="0" smtClean="0">
                <a:latin typeface="Times New Roman" pitchFamily="18" charset="0"/>
              </a:rPr>
              <a:t>连接时遵守</a:t>
            </a:r>
            <a:r>
              <a:rPr kumimoji="1" lang="zh-CN" altLang="en-US" sz="2800" b="1" dirty="0">
                <a:latin typeface="Times New Roman" pitchFamily="18" charset="0"/>
              </a:rPr>
              <a:t>下列原则：</a:t>
            </a:r>
            <a:endParaRPr kumimoji="1" lang="zh-CN" altLang="en-US" sz="2800" b="1" dirty="0">
              <a:latin typeface="Times New Roman" pitchFamily="18" charset="0"/>
            </a:endParaRPr>
          </a:p>
          <a:p>
            <a:pPr eaLnBrk="1" hangingPunct="1">
              <a:lnSpc>
                <a:spcPct val="120000"/>
              </a:lnSpc>
            </a:pPr>
            <a:r>
              <a:rPr kumimoji="1" lang="zh-CN" altLang="en-US" sz="2800" b="1" dirty="0">
                <a:solidFill>
                  <a:srgbClr val="CCFF66"/>
                </a:solidFill>
                <a:latin typeface="Times New Roman" pitchFamily="18" charset="0"/>
              </a:rPr>
              <a:t>1</a:t>
            </a:r>
            <a:r>
              <a:rPr kumimoji="1" lang="en-US" altLang="zh-CN" sz="2800" b="1" dirty="0">
                <a:solidFill>
                  <a:srgbClr val="CCFF66"/>
                </a:solidFill>
                <a:latin typeface="Times New Roman" pitchFamily="18" charset="0"/>
              </a:rPr>
              <a:t>.   </a:t>
            </a:r>
            <a:r>
              <a:rPr kumimoji="1" lang="zh-CN" altLang="en-US" sz="2800" b="1" dirty="0">
                <a:latin typeface="Times New Roman" pitchFamily="18" charset="0"/>
              </a:rPr>
              <a:t>连接的</a:t>
            </a:r>
            <a:r>
              <a:rPr kumimoji="1" lang="zh-CN" altLang="en-US" sz="2800" b="1" dirty="0" smtClean="0">
                <a:latin typeface="Times New Roman" pitchFamily="18" charset="0"/>
              </a:rPr>
              <a:t>双方数据</a:t>
            </a:r>
            <a:r>
              <a:rPr kumimoji="1" lang="zh-CN" altLang="en-US" sz="2800" b="1" dirty="0">
                <a:latin typeface="Times New Roman" pitchFamily="18" charset="0"/>
              </a:rPr>
              <a:t>线连数据线，地址线连地址线，</a:t>
            </a:r>
            <a:endParaRPr kumimoji="1" lang="zh-CN" altLang="en-US" sz="2800" b="1" dirty="0">
              <a:latin typeface="Times New Roman" pitchFamily="18" charset="0"/>
            </a:endParaRPr>
          </a:p>
          <a:p>
            <a:pPr eaLnBrk="1" hangingPunct="1">
              <a:lnSpc>
                <a:spcPct val="120000"/>
              </a:lnSpc>
            </a:pPr>
            <a:r>
              <a:rPr kumimoji="1" lang="zh-CN" altLang="en-US" sz="2800" b="1" dirty="0">
                <a:latin typeface="Times New Roman" pitchFamily="18" charset="0"/>
              </a:rPr>
              <a:t>       控制线连控制线。要特别注意的是：</a:t>
            </a:r>
            <a:endParaRPr kumimoji="1" lang="zh-CN" altLang="en-US" sz="2800" b="1" dirty="0">
              <a:latin typeface="Times New Roman" pitchFamily="18" charset="0"/>
            </a:endParaRPr>
          </a:p>
          <a:p>
            <a:pPr eaLnBrk="1" hangingPunct="1">
              <a:lnSpc>
                <a:spcPct val="120000"/>
              </a:lnSpc>
            </a:pPr>
            <a:r>
              <a:rPr kumimoji="1" lang="zh-CN" altLang="en-US" sz="2800" b="1" dirty="0">
                <a:latin typeface="Times New Roman" pitchFamily="18" charset="0"/>
              </a:rPr>
              <a:t>       程序存储器接</a:t>
            </a:r>
            <a:r>
              <a:rPr kumimoji="1" lang="en-US" altLang="zh-CN" sz="2800" b="1" dirty="0">
                <a:latin typeface="Times New Roman" pitchFamily="18" charset="0"/>
              </a:rPr>
              <a:t>PSEN; </a:t>
            </a:r>
            <a:r>
              <a:rPr kumimoji="1" lang="zh-CN" altLang="en-US" sz="2800" b="1" dirty="0">
                <a:latin typeface="Times New Roman" pitchFamily="18" charset="0"/>
              </a:rPr>
              <a:t>数据存储器接</a:t>
            </a:r>
            <a:r>
              <a:rPr kumimoji="1" lang="en-US" altLang="zh-CN" sz="2800" b="1" dirty="0">
                <a:latin typeface="Times New Roman" pitchFamily="18" charset="0"/>
              </a:rPr>
              <a:t>RD</a:t>
            </a:r>
            <a:r>
              <a:rPr kumimoji="1" lang="zh-CN" altLang="en-US" sz="2800" b="1" dirty="0">
                <a:latin typeface="Times New Roman" pitchFamily="18" charset="0"/>
              </a:rPr>
              <a:t>和</a:t>
            </a:r>
            <a:r>
              <a:rPr kumimoji="1" lang="en-US" altLang="zh-CN" sz="2800" b="1" dirty="0">
                <a:latin typeface="Times New Roman" pitchFamily="18" charset="0"/>
              </a:rPr>
              <a:t>WR</a:t>
            </a:r>
            <a:endParaRPr kumimoji="1" lang="en-US" altLang="zh-CN" sz="2800" b="1" dirty="0">
              <a:latin typeface="Times New Roman" pitchFamily="18" charset="0"/>
            </a:endParaRPr>
          </a:p>
          <a:p>
            <a:pPr eaLnBrk="1" hangingPunct="1">
              <a:lnSpc>
                <a:spcPct val="120000"/>
              </a:lnSpc>
            </a:pPr>
            <a:r>
              <a:rPr kumimoji="1" lang="zh-CN" altLang="en-US" sz="2800" b="1" dirty="0">
                <a:latin typeface="Times New Roman" pitchFamily="18" charset="0"/>
              </a:rPr>
              <a:t>2</a:t>
            </a:r>
            <a:r>
              <a:rPr kumimoji="1" lang="en-US" altLang="zh-CN" sz="2800" b="1" dirty="0">
                <a:latin typeface="Times New Roman" pitchFamily="18" charset="0"/>
              </a:rPr>
              <a:t>.   </a:t>
            </a:r>
            <a:r>
              <a:rPr kumimoji="1" lang="zh-CN" altLang="en-US" sz="2800" b="1" dirty="0">
                <a:latin typeface="Times New Roman" pitchFamily="18" charset="0"/>
              </a:rPr>
              <a:t> 控制线相同的地址线不能相同，</a:t>
            </a:r>
            <a:endParaRPr kumimoji="1" lang="zh-CN" altLang="en-US" sz="2800" b="1" dirty="0">
              <a:latin typeface="Times New Roman" pitchFamily="18" charset="0"/>
            </a:endParaRPr>
          </a:p>
          <a:p>
            <a:pPr eaLnBrk="1" hangingPunct="1">
              <a:lnSpc>
                <a:spcPct val="120000"/>
              </a:lnSpc>
            </a:pPr>
            <a:r>
              <a:rPr kumimoji="1" lang="zh-CN" altLang="en-US" sz="2800" b="1" dirty="0">
                <a:latin typeface="Times New Roman" pitchFamily="18" charset="0"/>
              </a:rPr>
              <a:t>       地址线相同的控制线不能相同。</a:t>
            </a:r>
            <a:endParaRPr kumimoji="1" lang="zh-CN" altLang="en-US" sz="2800" b="1" dirty="0">
              <a:latin typeface="Times New Roman" pitchFamily="18" charset="0"/>
            </a:endParaRPr>
          </a:p>
          <a:p>
            <a:pPr eaLnBrk="1" hangingPunct="1">
              <a:lnSpc>
                <a:spcPct val="120000"/>
              </a:lnSpc>
            </a:pPr>
            <a:r>
              <a:rPr kumimoji="1" lang="zh-CN" altLang="en-US" sz="2800" b="1" dirty="0">
                <a:latin typeface="Times New Roman" pitchFamily="18" charset="0"/>
              </a:rPr>
              <a:t>3</a:t>
            </a:r>
            <a:r>
              <a:rPr kumimoji="1" lang="en-US" altLang="zh-CN" sz="2800" b="1" dirty="0">
                <a:latin typeface="Times New Roman" pitchFamily="18" charset="0"/>
              </a:rPr>
              <a:t>.    </a:t>
            </a:r>
            <a:r>
              <a:rPr kumimoji="1" lang="zh-CN" altLang="en-US" sz="2800" b="1" dirty="0">
                <a:latin typeface="Times New Roman" pitchFamily="18" charset="0"/>
              </a:rPr>
              <a:t>片选信号有效的芯片才选中工作，</a:t>
            </a:r>
            <a:r>
              <a:rPr kumimoji="1" lang="zh-CN" altLang="en-US" sz="2800" b="1" dirty="0" smtClean="0">
                <a:latin typeface="Times New Roman" pitchFamily="18" charset="0"/>
              </a:rPr>
              <a:t>当同类</a:t>
            </a:r>
            <a:r>
              <a:rPr kumimoji="1" lang="zh-CN" altLang="en-US" sz="2800" b="1" dirty="0">
                <a:latin typeface="Times New Roman" pitchFamily="18" charset="0"/>
              </a:rPr>
              <a:t>芯片</a:t>
            </a:r>
            <a:r>
              <a:rPr kumimoji="1" lang="zh-CN" altLang="en-US" sz="2800" b="1" dirty="0" smtClean="0">
                <a:latin typeface="Times New Roman" pitchFamily="18" charset="0"/>
              </a:rPr>
              <a:t>仅</a:t>
            </a:r>
            <a:r>
              <a:rPr kumimoji="1" lang="en-US" altLang="zh-CN" sz="2800" b="1" dirty="0" smtClean="0">
                <a:latin typeface="Times New Roman" pitchFamily="18" charset="0"/>
              </a:rPr>
              <a:t>1</a:t>
            </a:r>
            <a:r>
              <a:rPr kumimoji="1" lang="zh-CN" altLang="en-US" sz="2800" b="1" dirty="0" smtClean="0">
                <a:latin typeface="Times New Roman" pitchFamily="18" charset="0"/>
              </a:rPr>
              <a:t>片时</a:t>
            </a:r>
            <a:r>
              <a:rPr kumimoji="1" lang="zh-CN" altLang="en-US" sz="2800" b="1" dirty="0">
                <a:latin typeface="Times New Roman" pitchFamily="18" charset="0"/>
              </a:rPr>
              <a:t>片选端可接地，当同类芯片多片时片选端可通过线译码、部分</a:t>
            </a:r>
            <a:r>
              <a:rPr kumimoji="1" lang="zh-CN" altLang="en-US" sz="2800" b="1" dirty="0" smtClean="0">
                <a:latin typeface="Times New Roman" pitchFamily="18" charset="0"/>
              </a:rPr>
              <a:t>译码或全</a:t>
            </a:r>
            <a:r>
              <a:rPr kumimoji="1" lang="zh-CN" altLang="en-US" sz="2800" b="1" dirty="0">
                <a:latin typeface="Times New Roman" pitchFamily="18" charset="0"/>
              </a:rPr>
              <a:t>译码接地址线（通常是高位地址线） ，在单片机中多采用</a:t>
            </a:r>
            <a:r>
              <a:rPr kumimoji="1" lang="zh-CN" altLang="en-US" sz="2800" b="1" dirty="0" smtClean="0">
                <a:latin typeface="Times New Roman" pitchFamily="18" charset="0"/>
              </a:rPr>
              <a:t>线译码（线选法）。</a:t>
            </a:r>
            <a:endParaRPr kumimoji="1" lang="zh-CN" altLang="en-US" sz="2400" dirty="0">
              <a:latin typeface="Times New Roman" pitchFamily="18" charset="0"/>
            </a:endParaRPr>
          </a:p>
        </p:txBody>
      </p:sp>
      <p:sp>
        <p:nvSpPr>
          <p:cNvPr id="92163" name="Line 1027"/>
          <p:cNvSpPr>
            <a:spLocks noChangeShapeType="1"/>
          </p:cNvSpPr>
          <p:nvPr/>
        </p:nvSpPr>
        <p:spPr bwMode="auto">
          <a:xfrm>
            <a:off x="3373760" y="3068638"/>
            <a:ext cx="8382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64" name="Line 1028"/>
          <p:cNvSpPr>
            <a:spLocks noChangeShapeType="1"/>
          </p:cNvSpPr>
          <p:nvPr/>
        </p:nvSpPr>
        <p:spPr bwMode="auto">
          <a:xfrm>
            <a:off x="6558880" y="3068638"/>
            <a:ext cx="5334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65" name="Line 1029"/>
          <p:cNvSpPr>
            <a:spLocks noChangeShapeType="1"/>
          </p:cNvSpPr>
          <p:nvPr/>
        </p:nvSpPr>
        <p:spPr bwMode="auto">
          <a:xfrm>
            <a:off x="7418784" y="3068638"/>
            <a:ext cx="6096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ustDataLst>
      <p:tags r:id="rId4"/>
    </p:custDataLst>
  </p:cSld>
  <p:clrMapOvr>
    <a:masterClrMapping/>
  </p:clrMapOvr>
  <p:transition advTm="5628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2162"/>
                                        </p:tgtEl>
                                        <p:attrNameLst>
                                          <p:attrName>style.visibility</p:attrName>
                                        </p:attrNameLst>
                                      </p:cBhvr>
                                      <p:to>
                                        <p:strVal val="visible"/>
                                      </p:to>
                                    </p:set>
                                    <p:anim calcmode="lin" valueType="num">
                                      <p:cBhvr additive="base">
                                        <p:cTn id="11" dur="500" fill="hold"/>
                                        <p:tgtEl>
                                          <p:spTgt spid="92162"/>
                                        </p:tgtEl>
                                        <p:attrNameLst>
                                          <p:attrName>ppt_x</p:attrName>
                                        </p:attrNameLst>
                                      </p:cBhvr>
                                      <p:tavLst>
                                        <p:tav tm="0">
                                          <p:val>
                                            <p:strVal val="0-#ppt_w/2"/>
                                          </p:val>
                                        </p:tav>
                                        <p:tav tm="100000">
                                          <p:val>
                                            <p:strVal val="#ppt_x"/>
                                          </p:val>
                                        </p:tav>
                                      </p:tavLst>
                                    </p:anim>
                                    <p:anim calcmode="lin" valueType="num">
                                      <p:cBhvr additive="base">
                                        <p:cTn id="12" dur="500" fill="hold"/>
                                        <p:tgtEl>
                                          <p:spTgt spid="9216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2163"/>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2164"/>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92162" grpId="0" autoUpdateAnimBg="0"/>
      <p:bldP spid="92163" grpId="0" animBg="1"/>
      <p:bldP spid="92164" grpId="0" animBg="1"/>
      <p:bldP spid="921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0" y="333375"/>
            <a:ext cx="9144000" cy="6524625"/>
          </a:xfrm>
        </p:spPr>
        <p:txBody>
          <a:bodyPr/>
          <a:lstStyle/>
          <a:p>
            <a:pPr eaLnBrk="1" hangingPunct="1">
              <a:buFont typeface="Wingdings" panose="05000000000000000000" pitchFamily="2" charset="2"/>
              <a:buNone/>
              <a:defRPr/>
            </a:pPr>
            <a:r>
              <a:rPr lang="en-US" altLang="zh-CN" b="1" dirty="0" smtClean="0"/>
              <a:t>9.1.2 </a:t>
            </a:r>
            <a:r>
              <a:rPr lang="zh-CN" altLang="en-US" b="1" dirty="0" smtClean="0"/>
              <a:t>系统扩展的方法</a:t>
            </a:r>
            <a:endParaRPr lang="zh-CN" altLang="en-US" b="1" dirty="0" smtClean="0"/>
          </a:p>
          <a:p>
            <a:pPr eaLnBrk="1" hangingPunct="1">
              <a:buFont typeface="Wingdings" panose="05000000000000000000" pitchFamily="2" charset="2"/>
              <a:buNone/>
              <a:defRPr/>
            </a:pPr>
            <a:r>
              <a:rPr lang="zh-CN" altLang="en-US" b="1" dirty="0" smtClean="0"/>
              <a:t>        通常和计算机接口的专用芯片具备三总线引脚，即数据线、地址线和读、写控制线，此外还有片选线。其中地址线的根数取决于片内存储单元的个数或</a:t>
            </a:r>
            <a:r>
              <a:rPr lang="en-US" altLang="zh-CN" b="1" dirty="0" smtClean="0"/>
              <a:t>I/O</a:t>
            </a:r>
            <a:r>
              <a:rPr lang="zh-CN" altLang="en-US" b="1" dirty="0" smtClean="0"/>
              <a:t>接口内寄存器</a:t>
            </a:r>
            <a:r>
              <a:rPr lang="en-US" altLang="zh-CN" b="1" dirty="0" smtClean="0"/>
              <a:t>(</a:t>
            </a:r>
            <a:r>
              <a:rPr lang="zh-CN" altLang="en-US" b="1" dirty="0" smtClean="0"/>
              <a:t>端口</a:t>
            </a:r>
            <a:r>
              <a:rPr lang="en-US" altLang="zh-CN" b="1" dirty="0" smtClean="0"/>
              <a:t>)</a:t>
            </a:r>
            <a:r>
              <a:rPr lang="zh-CN" altLang="en-US" b="1" dirty="0" smtClean="0"/>
              <a:t>的个数，若有</a:t>
            </a:r>
            <a:r>
              <a:rPr lang="en-US" altLang="zh-CN" b="1" dirty="0" smtClean="0"/>
              <a:t>N</a:t>
            </a:r>
            <a:r>
              <a:rPr lang="zh-CN" altLang="en-US" b="1" dirty="0" smtClean="0"/>
              <a:t>根地址线，则单元的个数＝</a:t>
            </a:r>
            <a:r>
              <a:rPr lang="en-US" altLang="zh-CN" b="1" dirty="0" smtClean="0"/>
              <a:t>      </a:t>
            </a:r>
            <a:r>
              <a:rPr lang="zh-CN" altLang="en-US" b="1" dirty="0" smtClean="0"/>
              <a:t>。</a:t>
            </a:r>
            <a:r>
              <a:rPr lang="en-US" altLang="zh-CN" b="1" dirty="0" smtClean="0"/>
              <a:t>MCU</a:t>
            </a:r>
            <a:r>
              <a:rPr lang="zh-CN" altLang="en-US" b="1" dirty="0" smtClean="0"/>
              <a:t>和这些芯片的连接方法是对应线相连。规律如下：</a:t>
            </a:r>
            <a:endParaRPr lang="zh-CN" altLang="en-US" b="1" dirty="0" smtClean="0"/>
          </a:p>
          <a:p>
            <a:pPr eaLnBrk="1" hangingPunct="1">
              <a:defRPr/>
            </a:pPr>
            <a:r>
              <a:rPr lang="zh-CN" altLang="en-US" b="1" dirty="0" smtClean="0">
                <a:solidFill>
                  <a:srgbClr val="CCFF66"/>
                </a:solidFill>
              </a:rPr>
              <a:t>数据线的连接：</a:t>
            </a:r>
            <a:endParaRPr lang="en-US" altLang="zh-CN" b="1" dirty="0" smtClean="0">
              <a:solidFill>
                <a:srgbClr val="CCFF66"/>
              </a:solidFill>
            </a:endParaRPr>
          </a:p>
          <a:p>
            <a:pPr marL="0" indent="0" eaLnBrk="1" hangingPunct="1">
              <a:buNone/>
              <a:defRPr/>
            </a:pPr>
            <a:r>
              <a:rPr lang="en-US" altLang="zh-CN" b="1" dirty="0">
                <a:solidFill>
                  <a:srgbClr val="CCFF66"/>
                </a:solidFill>
              </a:rPr>
              <a:t> </a:t>
            </a:r>
            <a:r>
              <a:rPr lang="en-US" altLang="zh-CN" b="1" dirty="0" smtClean="0">
                <a:solidFill>
                  <a:srgbClr val="CCFF66"/>
                </a:solidFill>
              </a:rPr>
              <a:t>  </a:t>
            </a:r>
            <a:r>
              <a:rPr lang="zh-CN" altLang="en-US" b="1" dirty="0" smtClean="0"/>
              <a:t>外接芯片的数据线</a:t>
            </a:r>
            <a:r>
              <a:rPr lang="en-US" altLang="zh-CN" b="1" dirty="0" smtClean="0"/>
              <a:t>D0~D7</a:t>
            </a:r>
            <a:r>
              <a:rPr lang="zh-CN" altLang="en-US" b="1" dirty="0" smtClean="0"/>
              <a:t>接图</a:t>
            </a:r>
            <a:r>
              <a:rPr lang="en-US" altLang="zh-CN" b="1" dirty="0" smtClean="0"/>
              <a:t>9-1</a:t>
            </a:r>
            <a:r>
              <a:rPr lang="zh-CN" altLang="en-US" b="1" dirty="0" smtClean="0"/>
              <a:t>单片机的数据线的</a:t>
            </a:r>
            <a:r>
              <a:rPr lang="en-US" altLang="zh-CN" b="1" dirty="0" smtClean="0"/>
              <a:t>D0~D7</a:t>
            </a:r>
            <a:r>
              <a:rPr lang="zh-CN" altLang="en-US" b="1" dirty="0" smtClean="0"/>
              <a:t>，对于并行接口，数据线通常为</a:t>
            </a:r>
            <a:r>
              <a:rPr lang="en-US" altLang="zh-CN" b="1" dirty="0" smtClean="0"/>
              <a:t>8</a:t>
            </a:r>
            <a:r>
              <a:rPr lang="zh-CN" altLang="en-US" b="1" dirty="0" smtClean="0"/>
              <a:t>位、各位对应连接就可以了。</a:t>
            </a:r>
            <a:endParaRPr lang="zh-CN" altLang="en-US" b="1" dirty="0" smtClean="0"/>
          </a:p>
        </p:txBody>
      </p:sp>
      <p:grpSp>
        <p:nvGrpSpPr>
          <p:cNvPr id="9220" name="Group 8"/>
          <p:cNvGrpSpPr/>
          <p:nvPr/>
        </p:nvGrpSpPr>
        <p:grpSpPr bwMode="auto">
          <a:xfrm>
            <a:off x="5651514" y="2846831"/>
            <a:ext cx="466726" cy="606426"/>
            <a:chOff x="3560" y="1857"/>
            <a:chExt cx="294" cy="382"/>
          </a:xfrm>
        </p:grpSpPr>
        <p:sp>
          <p:nvSpPr>
            <p:cNvPr id="9221" name="Text Box 6"/>
            <p:cNvSpPr txBox="1">
              <a:spLocks noChangeArrowheads="1"/>
            </p:cNvSpPr>
            <p:nvPr/>
          </p:nvSpPr>
          <p:spPr bwMode="auto">
            <a:xfrm>
              <a:off x="3696" y="1857"/>
              <a:ext cx="1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1600" b="1" dirty="0">
                  <a:latin typeface="Times New Roman" pitchFamily="18" charset="0"/>
                </a:rPr>
                <a:t>N</a:t>
              </a:r>
              <a:endParaRPr kumimoji="1" lang="en-US" altLang="zh-CN" sz="1600" b="1" dirty="0">
                <a:latin typeface="Times New Roman" pitchFamily="18" charset="0"/>
              </a:endParaRPr>
            </a:p>
          </p:txBody>
        </p:sp>
        <p:sp>
          <p:nvSpPr>
            <p:cNvPr id="9222" name="Text Box 7"/>
            <p:cNvSpPr txBox="1">
              <a:spLocks noChangeArrowheads="1"/>
            </p:cNvSpPr>
            <p:nvPr/>
          </p:nvSpPr>
          <p:spPr bwMode="auto">
            <a:xfrm>
              <a:off x="3560" y="1874"/>
              <a:ext cx="20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80604020202020204" pitchFamily="34" charset="0"/>
                  <a:ea typeface="宋体" pitchFamily="2" charset="-122"/>
                </a:defRPr>
              </a:lvl1pPr>
              <a:lvl2pPr marL="742950" indent="-285750" eaLnBrk="0" hangingPunct="0">
                <a:defRPr>
                  <a:solidFill>
                    <a:schemeClr val="tx1"/>
                  </a:solidFill>
                  <a:latin typeface="Arial" panose="02080604020202020204" pitchFamily="34" charset="0"/>
                  <a:ea typeface="宋体" pitchFamily="2" charset="-122"/>
                </a:defRPr>
              </a:lvl2pPr>
              <a:lvl3pPr marL="1143000" indent="-228600" eaLnBrk="0" hangingPunct="0">
                <a:defRPr>
                  <a:solidFill>
                    <a:schemeClr val="tx1"/>
                  </a:solidFill>
                  <a:latin typeface="Arial" panose="02080604020202020204" pitchFamily="34" charset="0"/>
                  <a:ea typeface="宋体" pitchFamily="2" charset="-122"/>
                </a:defRPr>
              </a:lvl3pPr>
              <a:lvl4pPr marL="1600200" indent="-228600" eaLnBrk="0" hangingPunct="0">
                <a:defRPr>
                  <a:solidFill>
                    <a:schemeClr val="tx1"/>
                  </a:solidFill>
                  <a:latin typeface="Arial" panose="02080604020202020204" pitchFamily="34" charset="0"/>
                  <a:ea typeface="宋体" pitchFamily="2" charset="-122"/>
                </a:defRPr>
              </a:lvl4pPr>
              <a:lvl5pPr marL="2057400" indent="-228600" eaLnBrk="0" hangingPunct="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pPr eaLnBrk="1" hangingPunct="1">
                <a:spcBef>
                  <a:spcPct val="50000"/>
                </a:spcBef>
              </a:pPr>
              <a:r>
                <a:rPr kumimoji="1" lang="en-US" altLang="zh-CN" sz="3200" b="1" dirty="0">
                  <a:latin typeface="Times New Roman" pitchFamily="18" charset="0"/>
                </a:rPr>
                <a:t>2</a:t>
              </a:r>
              <a:endParaRPr kumimoji="1" lang="en-US" altLang="zh-CN" sz="3200" b="1" dirty="0">
                <a:latin typeface="Times New Roman" pitchFamily="18" charset="0"/>
              </a:endParaRPr>
            </a:p>
          </p:txBody>
        </p:sp>
      </p:gr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3774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0" y="0"/>
            <a:ext cx="9144000" cy="6858000"/>
          </a:xfrm>
          <a:ln>
            <a:solidFill>
              <a:schemeClr val="tx2"/>
            </a:solidFill>
            <a:miter lim="800000"/>
          </a:ln>
        </p:spPr>
        <p:txBody>
          <a:bodyPr/>
          <a:lstStyle/>
          <a:p>
            <a:pPr eaLnBrk="1" hangingPunct="1">
              <a:lnSpc>
                <a:spcPct val="105000"/>
              </a:lnSpc>
              <a:defRPr/>
            </a:pPr>
            <a:endParaRPr lang="zh-CN" altLang="en-US" sz="2800" b="1" dirty="0" smtClean="0">
              <a:solidFill>
                <a:srgbClr val="CCFF66"/>
              </a:solidFill>
            </a:endParaRPr>
          </a:p>
          <a:p>
            <a:pPr eaLnBrk="1" hangingPunct="1">
              <a:lnSpc>
                <a:spcPct val="105000"/>
              </a:lnSpc>
              <a:defRPr/>
            </a:pPr>
            <a:r>
              <a:rPr lang="zh-CN" altLang="en-US" b="1" dirty="0" smtClean="0">
                <a:solidFill>
                  <a:srgbClr val="CCFF66"/>
                </a:solidFill>
              </a:rPr>
              <a:t>控制线的连接</a:t>
            </a:r>
            <a:endParaRPr lang="zh-CN" altLang="en-US" b="1" dirty="0" smtClean="0">
              <a:solidFill>
                <a:srgbClr val="CCFF66"/>
              </a:solidFill>
            </a:endParaRPr>
          </a:p>
          <a:p>
            <a:pPr eaLnBrk="1" hangingPunct="1">
              <a:lnSpc>
                <a:spcPct val="105000"/>
              </a:lnSpc>
              <a:buFont typeface="Wingdings" panose="05000000000000000000" pitchFamily="2" charset="2"/>
              <a:buNone/>
              <a:defRPr/>
            </a:pPr>
            <a:r>
              <a:rPr lang="zh-CN" altLang="en-US" sz="2800" b="1" dirty="0" smtClean="0"/>
              <a:t>         外接</a:t>
            </a:r>
            <a:r>
              <a:rPr lang="zh-CN" altLang="en-US" sz="2800" b="1" dirty="0" smtClean="0">
                <a:solidFill>
                  <a:schemeClr val="tx2"/>
                </a:solidFill>
              </a:rPr>
              <a:t>程序存储器：</a:t>
            </a:r>
            <a:endParaRPr lang="zh-CN" altLang="en-US" sz="2800" b="1" dirty="0" smtClean="0">
              <a:solidFill>
                <a:schemeClr val="tx2"/>
              </a:solidFill>
            </a:endParaRPr>
          </a:p>
          <a:p>
            <a:pPr eaLnBrk="1" hangingPunct="1">
              <a:lnSpc>
                <a:spcPct val="105000"/>
              </a:lnSpc>
              <a:buFont typeface="Wingdings" panose="05000000000000000000" pitchFamily="2" charset="2"/>
              <a:buNone/>
              <a:defRPr/>
            </a:pPr>
            <a:r>
              <a:rPr lang="zh-CN" altLang="en-US" sz="2800" b="1" dirty="0" smtClean="0"/>
              <a:t>         由于程序存储器只读，通常使用状态是读操作，因此只需连</a:t>
            </a:r>
            <a:r>
              <a:rPr lang="en-US" altLang="zh-CN" sz="2800" b="1" dirty="0" smtClean="0"/>
              <a:t>OE</a:t>
            </a:r>
            <a:r>
              <a:rPr lang="zh-CN" altLang="en-US" sz="2800" b="1" dirty="0" smtClean="0"/>
              <a:t>引脚。</a:t>
            </a:r>
            <a:r>
              <a:rPr lang="en-US" altLang="zh-CN" sz="2800" b="1" dirty="0" smtClean="0"/>
              <a:t>PSEN</a:t>
            </a:r>
            <a:r>
              <a:rPr lang="zh-CN" altLang="en-US" sz="2800" b="1" dirty="0" smtClean="0"/>
              <a:t>为程序存储器的选通控制信号，连接</a:t>
            </a:r>
            <a:r>
              <a:rPr lang="en-US" altLang="zh-CN" sz="2800" b="1" dirty="0" smtClean="0"/>
              <a:t>ROM</a:t>
            </a:r>
            <a:r>
              <a:rPr lang="zh-CN" altLang="en-US" sz="2800" b="1" dirty="0" smtClean="0"/>
              <a:t>的输出允许端</a:t>
            </a:r>
            <a:r>
              <a:rPr lang="en-US" altLang="zh-CN" sz="2800" b="1" dirty="0" smtClean="0"/>
              <a:t>OE</a:t>
            </a:r>
            <a:r>
              <a:rPr lang="zh-CN" altLang="en-US" sz="2800" b="1" dirty="0" smtClean="0"/>
              <a:t>；</a:t>
            </a:r>
            <a:endParaRPr lang="zh-CN" altLang="en-US" sz="2800" b="1" dirty="0" smtClean="0"/>
          </a:p>
          <a:p>
            <a:pPr eaLnBrk="1" hangingPunct="1">
              <a:lnSpc>
                <a:spcPct val="105000"/>
              </a:lnSpc>
              <a:buFont typeface="Wingdings" panose="05000000000000000000" pitchFamily="2" charset="2"/>
              <a:buNone/>
              <a:defRPr/>
            </a:pPr>
            <a:endParaRPr lang="zh-CN" altLang="en-US" sz="2800" b="1" dirty="0" smtClean="0"/>
          </a:p>
          <a:p>
            <a:pPr eaLnBrk="1" hangingPunct="1">
              <a:lnSpc>
                <a:spcPct val="105000"/>
              </a:lnSpc>
              <a:buFont typeface="Wingdings" panose="05000000000000000000" pitchFamily="2" charset="2"/>
              <a:buNone/>
              <a:defRPr/>
            </a:pPr>
            <a:r>
              <a:rPr lang="zh-CN" altLang="en-US" sz="2800" b="1" dirty="0" smtClean="0"/>
              <a:t>         外接</a:t>
            </a:r>
            <a:r>
              <a:rPr lang="zh-CN" altLang="en-US" sz="2800" b="1" dirty="0" smtClean="0">
                <a:solidFill>
                  <a:schemeClr val="tx2"/>
                </a:solidFill>
              </a:rPr>
              <a:t>数据存储器和</a:t>
            </a:r>
            <a:r>
              <a:rPr lang="en-US" altLang="zh-CN" sz="2800" b="1" dirty="0" smtClean="0">
                <a:solidFill>
                  <a:schemeClr val="tx2"/>
                </a:solidFill>
              </a:rPr>
              <a:t>I/O</a:t>
            </a:r>
            <a:r>
              <a:rPr lang="zh-CN" altLang="en-US" sz="2800" b="1" dirty="0" smtClean="0">
                <a:solidFill>
                  <a:schemeClr val="tx2"/>
                </a:solidFill>
              </a:rPr>
              <a:t>口</a:t>
            </a:r>
            <a:r>
              <a:rPr lang="zh-CN" altLang="en-US" sz="2800" b="1" dirty="0" smtClean="0"/>
              <a:t>：</a:t>
            </a:r>
            <a:endParaRPr lang="zh-CN" altLang="en-US" sz="2800" b="1" dirty="0" smtClean="0"/>
          </a:p>
          <a:p>
            <a:pPr eaLnBrk="1" hangingPunct="1">
              <a:lnSpc>
                <a:spcPct val="105000"/>
              </a:lnSpc>
              <a:buFont typeface="Wingdings" panose="05000000000000000000" pitchFamily="2" charset="2"/>
              <a:buNone/>
              <a:defRPr/>
            </a:pPr>
            <a:r>
              <a:rPr lang="zh-CN" altLang="en-US" sz="2800" b="1" dirty="0" smtClean="0"/>
              <a:t>         由于数据存储器可读可写，而</a:t>
            </a:r>
            <a:r>
              <a:rPr lang="en-US" altLang="zh-CN" sz="2800" b="1" dirty="0" smtClean="0"/>
              <a:t>RD</a:t>
            </a:r>
            <a:r>
              <a:rPr lang="zh-CN" altLang="en-US" sz="2800" b="1" dirty="0" smtClean="0"/>
              <a:t>（</a:t>
            </a:r>
            <a:r>
              <a:rPr lang="en-US" altLang="zh-CN" sz="2800" b="1" dirty="0" smtClean="0"/>
              <a:t>P3.7</a:t>
            </a:r>
            <a:r>
              <a:rPr lang="zh-CN" altLang="en-US" sz="2800" b="1" dirty="0" smtClean="0"/>
              <a:t>）和</a:t>
            </a:r>
            <a:r>
              <a:rPr lang="en-US" altLang="zh-CN" sz="2800" b="1" dirty="0" smtClean="0"/>
              <a:t>WR</a:t>
            </a:r>
            <a:endParaRPr lang="en-US" altLang="zh-CN" sz="2800" b="1" dirty="0" smtClean="0"/>
          </a:p>
          <a:p>
            <a:pPr eaLnBrk="1" hangingPunct="1">
              <a:lnSpc>
                <a:spcPct val="105000"/>
              </a:lnSpc>
              <a:buFont typeface="Wingdings" panose="05000000000000000000" pitchFamily="2" charset="2"/>
              <a:buNone/>
              <a:defRPr/>
            </a:pPr>
            <a:r>
              <a:rPr lang="en-US" altLang="zh-CN" sz="2800" b="1" dirty="0" smtClean="0"/>
              <a:t>   (P3.6)</a:t>
            </a:r>
            <a:r>
              <a:rPr lang="zh-CN" altLang="en-US" sz="2800" b="1" dirty="0" smtClean="0"/>
              <a:t>为数据存储器（</a:t>
            </a:r>
            <a:r>
              <a:rPr lang="en-US" altLang="zh-CN" sz="2800" b="1" dirty="0" smtClean="0"/>
              <a:t>RAM</a:t>
            </a:r>
            <a:r>
              <a:rPr lang="zh-CN" altLang="en-US" sz="2800" b="1" dirty="0" smtClean="0"/>
              <a:t>）和</a:t>
            </a:r>
            <a:r>
              <a:rPr lang="en-US" altLang="zh-CN" sz="2800" b="1" dirty="0" smtClean="0"/>
              <a:t>I/O</a:t>
            </a:r>
            <a:r>
              <a:rPr lang="zh-CN" altLang="en-US" sz="2800" b="1" dirty="0" smtClean="0"/>
              <a:t>口的读写控制信号，因此单片机的</a:t>
            </a:r>
            <a:r>
              <a:rPr lang="en-US" altLang="zh-CN" sz="2800" b="1" dirty="0" smtClean="0"/>
              <a:t>RD</a:t>
            </a:r>
            <a:r>
              <a:rPr lang="zh-CN" altLang="en-US" sz="2800" b="1" dirty="0" smtClean="0"/>
              <a:t>应连接扩展芯片的</a:t>
            </a:r>
            <a:r>
              <a:rPr lang="en-US" altLang="zh-CN" sz="2800" b="1" dirty="0" smtClean="0"/>
              <a:t>OE (</a:t>
            </a:r>
            <a:r>
              <a:rPr lang="zh-CN" altLang="en-US" sz="2800" b="1" dirty="0" smtClean="0"/>
              <a:t>输出允许</a:t>
            </a:r>
            <a:r>
              <a:rPr lang="en-US" altLang="zh-CN" sz="2800" b="1" dirty="0" smtClean="0"/>
              <a:t>)</a:t>
            </a:r>
            <a:r>
              <a:rPr lang="zh-CN" altLang="en-US" sz="2800" b="1" dirty="0" smtClean="0"/>
              <a:t>或</a:t>
            </a:r>
            <a:r>
              <a:rPr lang="en-US" altLang="zh-CN" sz="2800" b="1" dirty="0" smtClean="0"/>
              <a:t>RD</a:t>
            </a:r>
            <a:r>
              <a:rPr lang="zh-CN" altLang="en-US" sz="2800" b="1" dirty="0" smtClean="0"/>
              <a:t>端，单片机的</a:t>
            </a:r>
            <a:r>
              <a:rPr lang="en-US" altLang="zh-CN" sz="2800" b="1" dirty="0" smtClean="0"/>
              <a:t>WR</a:t>
            </a:r>
            <a:r>
              <a:rPr lang="zh-CN" altLang="en-US" sz="2800" b="1" dirty="0" smtClean="0"/>
              <a:t>应连接扩展芯片的</a:t>
            </a:r>
            <a:r>
              <a:rPr lang="en-US" altLang="zh-CN" sz="2800" b="1" dirty="0" smtClean="0"/>
              <a:t>WR</a:t>
            </a:r>
            <a:r>
              <a:rPr lang="zh-CN" altLang="en-US" sz="2800" b="1" dirty="0" smtClean="0"/>
              <a:t>或</a:t>
            </a:r>
            <a:r>
              <a:rPr lang="en-US" altLang="zh-CN" sz="2800" b="1" dirty="0" smtClean="0"/>
              <a:t>WE</a:t>
            </a:r>
            <a:r>
              <a:rPr lang="zh-CN" altLang="en-US" sz="2800" b="1" dirty="0" smtClean="0"/>
              <a:t>端。</a:t>
            </a:r>
            <a:endParaRPr lang="zh-CN" altLang="en-US" sz="2800" b="1" dirty="0" smtClean="0"/>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31637">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a:xfrm>
            <a:off x="323850" y="404813"/>
            <a:ext cx="8820150" cy="6192837"/>
          </a:xfrm>
        </p:spPr>
        <p:txBody>
          <a:bodyPr/>
          <a:lstStyle/>
          <a:p>
            <a:pPr eaLnBrk="1" hangingPunct="1">
              <a:lnSpc>
                <a:spcPct val="90000"/>
              </a:lnSpc>
              <a:defRPr/>
            </a:pPr>
            <a:r>
              <a:rPr lang="zh-CN" altLang="en-US" b="1" dirty="0" smtClean="0">
                <a:solidFill>
                  <a:srgbClr val="CCFF66"/>
                </a:solidFill>
              </a:rPr>
              <a:t>地址线的连接</a:t>
            </a:r>
            <a:endParaRPr lang="zh-CN" altLang="en-US" b="1" dirty="0" smtClean="0">
              <a:solidFill>
                <a:srgbClr val="CCFF66"/>
              </a:solidFill>
            </a:endParaRPr>
          </a:p>
          <a:p>
            <a:pPr eaLnBrk="1" hangingPunct="1">
              <a:lnSpc>
                <a:spcPct val="90000"/>
              </a:lnSpc>
              <a:buFont typeface="Wingdings" panose="05000000000000000000" pitchFamily="2" charset="2"/>
              <a:buNone/>
              <a:defRPr/>
            </a:pPr>
            <a:r>
              <a:rPr lang="zh-CN" altLang="en-US" b="1" dirty="0" smtClean="0"/>
              <a:t>         如前面所述，和计算机接口的专用芯片会有</a:t>
            </a:r>
            <a:r>
              <a:rPr lang="en-US" altLang="zh-CN" b="1" dirty="0" smtClean="0"/>
              <a:t>N</a:t>
            </a:r>
            <a:r>
              <a:rPr lang="zh-CN" altLang="en-US" b="1" dirty="0" smtClean="0"/>
              <a:t>根地址线引脚，用于选择片内的存储单元或端口，称为</a:t>
            </a:r>
            <a:r>
              <a:rPr lang="zh-CN" altLang="en-US" b="1" dirty="0" smtClean="0">
                <a:solidFill>
                  <a:schemeClr val="tx2"/>
                </a:solidFill>
              </a:rPr>
              <a:t>字选或片内选择</a:t>
            </a:r>
            <a:r>
              <a:rPr lang="zh-CN" altLang="en-US" b="1" dirty="0" smtClean="0"/>
              <a:t>；外围芯片通常都有一个</a:t>
            </a:r>
            <a:r>
              <a:rPr lang="zh-CN" altLang="en-US" b="1" dirty="0" smtClean="0">
                <a:solidFill>
                  <a:schemeClr val="tx2"/>
                </a:solidFill>
              </a:rPr>
              <a:t>片选</a:t>
            </a:r>
            <a:r>
              <a:rPr lang="zh-CN" altLang="en-US" b="1" dirty="0" smtClean="0"/>
              <a:t>引脚，仅当该引脚为有效电平（通常为低电平）该片才被选中。</a:t>
            </a:r>
            <a:endParaRPr lang="zh-CN" altLang="en-US" b="1" dirty="0" smtClean="0"/>
          </a:p>
          <a:p>
            <a:pPr eaLnBrk="1" hangingPunct="1">
              <a:lnSpc>
                <a:spcPct val="90000"/>
              </a:lnSpc>
              <a:buFont typeface="Wingdings" panose="05000000000000000000" pitchFamily="2" charset="2"/>
              <a:buNone/>
              <a:defRPr/>
            </a:pPr>
            <a:r>
              <a:rPr lang="zh-CN" altLang="en-US" b="1" dirty="0" smtClean="0"/>
              <a:t>           一个芯片的某个单元或某个端口的地址由片选的地址和片内字选择地址共同组成，因此字选和片选引脚均应接到单片机的地址线上。</a:t>
            </a:r>
            <a:r>
              <a:rPr lang="zh-CN" altLang="en-US" b="1" dirty="0" smtClean="0">
                <a:solidFill>
                  <a:schemeClr val="tx2"/>
                </a:solidFill>
              </a:rPr>
              <a:t>连线的方法是</a:t>
            </a:r>
            <a:r>
              <a:rPr lang="zh-CN" altLang="en-US" b="1" dirty="0" smtClean="0"/>
              <a:t>：</a:t>
            </a:r>
            <a:endParaRPr lang="zh-CN" altLang="en-US" b="1" dirty="0" smtClean="0"/>
          </a:p>
          <a:p>
            <a:pPr eaLnBrk="1" hangingPunct="1">
              <a:lnSpc>
                <a:spcPct val="90000"/>
              </a:lnSpc>
              <a:buFont typeface="Wingdings" panose="05000000000000000000" pitchFamily="2" charset="2"/>
              <a:buNone/>
              <a:defRPr/>
            </a:pPr>
            <a:r>
              <a:rPr lang="zh-CN" altLang="en-US" b="1" dirty="0" smtClean="0"/>
              <a:t>   </a:t>
            </a:r>
            <a:r>
              <a:rPr lang="zh-CN" altLang="en-US" b="1" dirty="0" smtClean="0">
                <a:solidFill>
                  <a:srgbClr val="FFFF00"/>
                </a:solidFill>
              </a:rPr>
              <a:t>字选：</a:t>
            </a:r>
            <a:r>
              <a:rPr lang="zh-CN" altLang="en-US" b="1" dirty="0" smtClean="0"/>
              <a:t>外围芯片的字选（片内选择）地址线引脚直接接单片机的从</a:t>
            </a:r>
            <a:r>
              <a:rPr lang="en-US" altLang="zh-CN" b="1" dirty="0" smtClean="0"/>
              <a:t>A0</a:t>
            </a:r>
            <a:r>
              <a:rPr lang="zh-CN" altLang="en-US" b="1" dirty="0" smtClean="0"/>
              <a:t>开始的低位地址线 </a:t>
            </a:r>
            <a:endParaRPr lang="zh-CN" altLang="en-US" b="1" dirty="0" smtClean="0"/>
          </a:p>
        </p:txBody>
      </p:sp>
      <p:sp>
        <p:nvSpPr>
          <p:cNvPr id="11267" name="AutoShape 4"/>
          <p:cNvSpPr>
            <a:spLocks noChangeArrowheads="1"/>
          </p:cNvSpPr>
          <p:nvPr/>
        </p:nvSpPr>
        <p:spPr bwMode="auto">
          <a:xfrm flipH="1">
            <a:off x="323850" y="5734050"/>
            <a:ext cx="360363" cy="215900"/>
          </a:xfrm>
          <a:custGeom>
            <a:avLst/>
            <a:gdLst>
              <a:gd name="T0" fmla="*/ 181183 w 21600"/>
              <a:gd name="T1" fmla="*/ 21860 h 21600"/>
              <a:gd name="T2" fmla="*/ 48849 w 21600"/>
              <a:gd name="T3" fmla="*/ 107950 h 21600"/>
              <a:gd name="T4" fmla="*/ 181183 w 21600"/>
              <a:gd name="T5" fmla="*/ 215900 h 21600"/>
              <a:gd name="T6" fmla="*/ 311514 w 21600"/>
              <a:gd name="T7" fmla="*/ 10795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Times New Roman" pitchFamily="18" charset="0"/>
              </a:rPr>
              <a:t> </a:t>
            </a:r>
            <a:endParaRPr kumimoji="1" lang="zh-CN" altLang="en-US" sz="2400">
              <a:latin typeface="Times New Roman" pitchFamily="18" charset="0"/>
            </a:endParaRPr>
          </a:p>
        </p:txBody>
      </p:sp>
      <p:pic>
        <p:nvPicPr>
          <p:cNvPr id="2" name="音频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18500" y="6032500"/>
            <a:ext cx="609600" cy="609600"/>
          </a:xfrm>
          <a:prstGeom prst="rect">
            <a:avLst/>
          </a:prstGeom>
        </p:spPr>
      </p:pic>
    </p:spTree>
  </p:cSld>
  <p:clrMapOvr>
    <a:masterClrMapping/>
  </p:clrMapOvr>
  <p:transition advTm="2146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p="http://schemas.openxmlformats.org/presentationml/2006/main">
  <p:tag name="TIMING" val="|0.9|18.5|68.9"/>
</p:tagLst>
</file>

<file path=ppt/tags/tag10.xml><?xml version="1.0" encoding="utf-8"?>
<p:tagLst xmlns:p="http://schemas.openxmlformats.org/presentationml/2006/main">
  <p:tag name="TIMING" val="|0.9|8.6"/>
</p:tagLst>
</file>

<file path=ppt/tags/tag11.xml><?xml version="1.0" encoding="utf-8"?>
<p:tagLst xmlns:p="http://schemas.openxmlformats.org/presentationml/2006/main">
  <p:tag name="TIMING" val="|0.2|0.9"/>
</p:tagLst>
</file>

<file path=ppt/tags/tag12.xml><?xml version="1.0" encoding="utf-8"?>
<p:tagLst xmlns:p="http://schemas.openxmlformats.org/presentationml/2006/main">
  <p:tag name="TIMING" val="|0.3"/>
</p:tagLst>
</file>

<file path=ppt/tags/tag13.xml><?xml version="1.0" encoding="utf-8"?>
<p:tagLst xmlns:p="http://schemas.openxmlformats.org/presentationml/2006/main">
  <p:tag name="TIMING" val="|0.6|4.7"/>
</p:tagLst>
</file>

<file path=ppt/tags/tag14.xml><?xml version="1.0" encoding="utf-8"?>
<p:tagLst xmlns:p="http://schemas.openxmlformats.org/presentationml/2006/main">
  <p:tag name="TIMING" val="|0|0.5"/>
</p:tagLst>
</file>

<file path=ppt/tags/tag15.xml><?xml version="1.0" encoding="utf-8"?>
<p:tagLst xmlns:p="http://schemas.openxmlformats.org/presentationml/2006/main">
  <p:tag name="TIMING" val="|3.2|7.9"/>
</p:tagLst>
</file>

<file path=ppt/tags/tag2.xml><?xml version="1.0" encoding="utf-8"?>
<p:tagLst xmlns:p="http://schemas.openxmlformats.org/presentationml/2006/main">
  <p:tag name="TIMING" val="|0.1|5.3|9.5|156.6"/>
</p:tagLst>
</file>

<file path=ppt/tags/tag3.xml><?xml version="1.0" encoding="utf-8"?>
<p:tagLst xmlns:p="http://schemas.openxmlformats.org/presentationml/2006/main">
  <p:tag name="TIMING" val="|0|0.9|1|0.8"/>
</p:tagLst>
</file>

<file path=ppt/tags/tag4.xml><?xml version="1.0" encoding="utf-8"?>
<p:tagLst xmlns:p="http://schemas.openxmlformats.org/presentationml/2006/main">
  <p:tag name="TIMING" val="|0"/>
</p:tagLst>
</file>

<file path=ppt/tags/tag5.xml><?xml version="1.0" encoding="utf-8"?>
<p:tagLst xmlns:p="http://schemas.openxmlformats.org/presentationml/2006/main">
  <p:tag name="TIMING" val="|0.8|1.2|1.3|1.3|0.7"/>
</p:tagLst>
</file>

<file path=ppt/tags/tag6.xml><?xml version="1.0" encoding="utf-8"?>
<p:tagLst xmlns:p="http://schemas.openxmlformats.org/presentationml/2006/main">
  <p:tag name="TIMING" val="|1.1|6|1.3|13.1"/>
</p:tagLst>
</file>

<file path=ppt/tags/tag7.xml><?xml version="1.0" encoding="utf-8"?>
<p:tagLst xmlns:p="http://schemas.openxmlformats.org/presentationml/2006/main">
  <p:tag name="TIMING" val="|0.2|0.9|2.1"/>
</p:tagLst>
</file>

<file path=ppt/tags/tag8.xml><?xml version="1.0" encoding="utf-8"?>
<p:tagLst xmlns:p="http://schemas.openxmlformats.org/presentationml/2006/main">
  <p:tag name="TIMING" val="|4.4"/>
</p:tagLst>
</file>

<file path=ppt/tags/tag9.xml><?xml version="1.0" encoding="utf-8"?>
<p:tagLst xmlns:p="http://schemas.openxmlformats.org/presentationml/2006/main">
  <p:tag name="TIMING" val="|0.7|4.1"/>
</p:tagLst>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Template>
  <TotalTime>0</TotalTime>
  <Words>6433</Words>
  <Application>WPS Presentation</Application>
  <PresentationFormat>全屏显示(4:3)</PresentationFormat>
  <Paragraphs>298</Paragraphs>
  <Slides>34</Slides>
  <Notes>0</Notes>
  <HiddenSlides>0</HiddenSlides>
  <MMClips>34</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17</vt:i4>
      </vt:variant>
      <vt:variant>
        <vt:lpstr>幻灯片标题</vt:lpstr>
      </vt:variant>
      <vt:variant>
        <vt:i4>34</vt:i4>
      </vt:variant>
    </vt:vector>
  </HeadingPairs>
  <TitlesOfParts>
    <vt:vector size="65" baseType="lpstr">
      <vt:lpstr>Arial</vt:lpstr>
      <vt:lpstr>宋体</vt:lpstr>
      <vt:lpstr>Wingdings</vt:lpstr>
      <vt:lpstr>DejaVu Sans</vt:lpstr>
      <vt:lpstr>文泉驿微米黑</vt:lpstr>
      <vt:lpstr>Times New Roman</vt:lpstr>
      <vt:lpstr>Tahoma</vt:lpstr>
      <vt:lpstr>Times New Roman</vt:lpstr>
      <vt:lpstr>微软雅黑</vt:lpstr>
      <vt:lpstr>宋体</vt:lpstr>
      <vt:lpstr>Arial Unicode MS</vt:lpstr>
      <vt:lpstr>Calibri</vt:lpstr>
      <vt:lpstr>Pothana2000</vt:lpstr>
      <vt:lpstr>Beam</vt:lpstr>
      <vt:lpstr>PowerPoint.Slide.8</vt:lpstr>
      <vt:lpstr>Visio.Drawing.6</vt:lpstr>
      <vt:lpstr>Visio.Drawing.6</vt:lpstr>
      <vt:lpstr>Paint.Picture</vt:lpstr>
      <vt:lpstr>Paint.Picture</vt:lpstr>
      <vt:lpstr>Paint.Picture</vt:lpstr>
      <vt:lpstr>Visio.Drawing.6</vt:lpstr>
      <vt:lpstr>Visio.Drawing.6</vt:lpstr>
      <vt:lpstr>Paint.Picture</vt:lpstr>
      <vt:lpstr>Paint.Picture</vt:lpstr>
      <vt:lpstr>Visio.Drawing.6</vt:lpstr>
      <vt:lpstr>Visio.Drawing.6</vt:lpstr>
      <vt:lpstr>Visio.Drawing.6</vt:lpstr>
      <vt:lpstr>Visio.Drawing.6</vt:lpstr>
      <vt:lpstr>Visio.Drawing.6</vt:lpstr>
      <vt:lpstr>Visio.Drawing.6</vt:lpstr>
      <vt:lpstr>Paint.Picture</vt:lpstr>
      <vt:lpstr>PowerPoint 演示文稿</vt:lpstr>
      <vt:lpstr>PowerPoint 演示文稿</vt:lpstr>
      <vt:lpstr>PowerPoint 演示文稿</vt:lpstr>
      <vt:lpstr>9.1  单片机总线信号的定义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9.2  程序存储器的扩展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  数据存储器的扩展</vt:lpstr>
      <vt:lpstr>PowerPoint 演示文稿</vt:lpstr>
      <vt:lpstr>PowerPoint 演示文稿</vt:lpstr>
      <vt:lpstr>PowerPoint 演示文稿</vt:lpstr>
      <vt:lpstr>PowerPoint 演示文稿</vt:lpstr>
    </vt:vector>
  </TitlesOfParts>
  <Company>hz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hz</dc:creator>
  <cp:lastModifiedBy>godlovesjonny</cp:lastModifiedBy>
  <cp:revision>103</cp:revision>
  <cp:lastPrinted>2020-06-09T12:10:14Z</cp:lastPrinted>
  <dcterms:created xsi:type="dcterms:W3CDTF">2020-06-09T12:10:14Z</dcterms:created>
  <dcterms:modified xsi:type="dcterms:W3CDTF">2020-06-09T12:10:14Z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